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92" r:id="rId3"/>
    <p:sldId id="291" r:id="rId4"/>
    <p:sldId id="263" r:id="rId5"/>
    <p:sldId id="264" r:id="rId6"/>
    <p:sldId id="265" r:id="rId7"/>
    <p:sldId id="272" r:id="rId8"/>
    <p:sldId id="294" r:id="rId9"/>
    <p:sldId id="273" r:id="rId10"/>
    <p:sldId id="274" r:id="rId11"/>
    <p:sldId id="275" r:id="rId12"/>
    <p:sldId id="276" r:id="rId13"/>
    <p:sldId id="283" r:id="rId14"/>
    <p:sldId id="277" r:id="rId15"/>
    <p:sldId id="278" r:id="rId16"/>
    <p:sldId id="279" r:id="rId17"/>
    <p:sldId id="295" r:id="rId18"/>
    <p:sldId id="280" r:id="rId19"/>
    <p:sldId id="289" r:id="rId20"/>
    <p:sldId id="284" r:id="rId21"/>
    <p:sldId id="286" r:id="rId22"/>
    <p:sldId id="287" r:id="rId23"/>
    <p:sldId id="281" r:id="rId24"/>
    <p:sldId id="290" r:id="rId25"/>
    <p:sldId id="258" r:id="rId26"/>
    <p:sldId id="293" r:id="rId27"/>
    <p:sldId id="282" r:id="rId2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7" d="100"/>
          <a:sy n="67" d="100"/>
        </p:scale>
        <p:origin x="438" y="7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A4636717-E240-4199-B22E-D6F627F872E8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60FF46BB-CBB3-40BF-AC6B-859CDC1E84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wheel spokes="3"/>
  </p:transition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36717-E240-4199-B22E-D6F627F872E8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F46BB-CBB3-40BF-AC6B-859CDC1E84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3"/>
  </p:transition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36717-E240-4199-B22E-D6F627F872E8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F46BB-CBB3-40BF-AC6B-859CDC1E84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3"/>
  </p:transition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4636717-E240-4199-B22E-D6F627F872E8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0FF46BB-CBB3-40BF-AC6B-859CDC1E840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med">
    <p:wheel spokes="3"/>
  </p:transition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A4636717-E240-4199-B22E-D6F627F872E8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60FF46BB-CBB3-40BF-AC6B-859CDC1E84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  <p:transition spd="med">
    <p:wheel spokes="3"/>
  </p:transition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36717-E240-4199-B22E-D6F627F872E8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F46BB-CBB3-40BF-AC6B-859CDC1E840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  <p:transition spd="med">
    <p:wheel spokes="3"/>
  </p:transition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36717-E240-4199-B22E-D6F627F872E8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F46BB-CBB3-40BF-AC6B-859CDC1E840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  <p:transition spd="med">
    <p:wheel spokes="3"/>
  </p:transition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4636717-E240-4199-B22E-D6F627F872E8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0FF46BB-CBB3-40BF-AC6B-859CDC1E840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med">
    <p:wheel spokes="3"/>
  </p:transition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4636717-E240-4199-B22E-D6F627F872E8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0FF46BB-CBB3-40BF-AC6B-859CDC1E840D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  <p:transition spd="med">
    <p:wheel spokes="3"/>
  </p:transition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A4636717-E240-4199-B22E-D6F627F872E8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60FF46BB-CBB3-40BF-AC6B-859CDC1E840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  <p:transition spd="med">
    <p:wheel spokes="3"/>
  </p:transition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A4636717-E240-4199-B22E-D6F627F872E8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60FF46BB-CBB3-40BF-AC6B-859CDC1E840D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  <p:transition spd="med">
    <p:wheel spokes="3"/>
  </p:transition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A4636717-E240-4199-B22E-D6F627F872E8}" type="datetimeFigureOut">
              <a:rPr lang="ru-RU" smtClean="0"/>
              <a:pPr/>
              <a:t>06.05.2019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60FF46BB-CBB3-40BF-AC6B-859CDC1E840D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ransition spd="med">
    <p:wheel spokes="3"/>
  </p:transition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7.wmf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wmf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image" Target="../media/image2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jpe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7.jpg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0.jpeg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32.jpe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3.jpg"/><Relationship Id="rId1" Type="http://schemas.openxmlformats.org/officeDocument/2006/relationships/slideLayout" Target="../slideLayouts/slideLayout7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jpeg"/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5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5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6000" y="1643050"/>
            <a:ext cx="6172200" cy="1357322"/>
          </a:xfrm>
        </p:spPr>
        <p:txBody>
          <a:bodyPr>
            <a:normAutofit/>
          </a:bodyPr>
          <a:lstStyle/>
          <a:p>
            <a:pPr algn="ctr"/>
            <a:r>
              <a:rPr lang="ru-RU" sz="4800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Огонь друг или враг?</a:t>
            </a:r>
            <a:endParaRPr lang="ru-RU" sz="4800" dirty="0"/>
          </a:p>
        </p:txBody>
      </p:sp>
      <p:pic>
        <p:nvPicPr>
          <p:cNvPr id="5" name="Picture 7" descr="C:\Documents and Settings\Дом\Мои документы\огонь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72396" y="5072074"/>
            <a:ext cx="1114425" cy="142875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Не берите в руки спички!</a:t>
            </a:r>
            <a:br>
              <a:rPr lang="ru-RU" sz="1600" dirty="0" smtClean="0">
                <a:latin typeface="Arial" pitchFamily="34" charset="0"/>
                <a:cs typeface="Arial" pitchFamily="34" charset="0"/>
              </a:rPr>
            </a:br>
            <a:r>
              <a:rPr lang="ru-RU" sz="1600" dirty="0" smtClean="0">
                <a:latin typeface="Arial" pitchFamily="34" charset="0"/>
                <a:cs typeface="Arial" pitchFamily="34" charset="0"/>
              </a:rPr>
              <a:t>Чтобы лес, звериный дом,</a:t>
            </a:r>
            <a:br>
              <a:rPr lang="ru-RU" sz="1600" dirty="0" smtClean="0">
                <a:latin typeface="Arial" pitchFamily="34" charset="0"/>
                <a:cs typeface="Arial" pitchFamily="34" charset="0"/>
              </a:rPr>
            </a:br>
            <a:r>
              <a:rPr lang="ru-RU" sz="1600" dirty="0" smtClean="0">
                <a:latin typeface="Arial" pitchFamily="34" charset="0"/>
                <a:cs typeface="Arial" pitchFamily="34" charset="0"/>
              </a:rPr>
              <a:t>Не пылал нигде огнём,</a:t>
            </a:r>
            <a:br>
              <a:rPr lang="ru-RU" sz="1600" dirty="0" smtClean="0">
                <a:latin typeface="Arial" pitchFamily="34" charset="0"/>
                <a:cs typeface="Arial" pitchFamily="34" charset="0"/>
              </a:rPr>
            </a:br>
            <a:r>
              <a:rPr lang="ru-RU" sz="1600" dirty="0" smtClean="0">
                <a:latin typeface="Arial" pitchFamily="34" charset="0"/>
                <a:cs typeface="Arial" pitchFamily="34" charset="0"/>
              </a:rPr>
              <a:t>Чтоб не плакали букашки,</a:t>
            </a:r>
            <a:br>
              <a:rPr lang="ru-RU" sz="1600" dirty="0" smtClean="0">
                <a:latin typeface="Arial" pitchFamily="34" charset="0"/>
                <a:cs typeface="Arial" pitchFamily="34" charset="0"/>
              </a:rPr>
            </a:br>
            <a:r>
              <a:rPr lang="ru-RU" sz="1600" dirty="0" smtClean="0">
                <a:latin typeface="Arial" pitchFamily="34" charset="0"/>
                <a:cs typeface="Arial" pitchFamily="34" charset="0"/>
              </a:rPr>
              <a:t>Не теряли гнёзда пташки,</a:t>
            </a:r>
            <a:br>
              <a:rPr lang="ru-RU" sz="1600" dirty="0" smtClean="0">
                <a:latin typeface="Arial" pitchFamily="34" charset="0"/>
                <a:cs typeface="Arial" pitchFamily="34" charset="0"/>
              </a:rPr>
            </a:br>
            <a:r>
              <a:rPr lang="ru-RU" sz="1600" dirty="0" smtClean="0">
                <a:latin typeface="Arial" pitchFamily="34" charset="0"/>
                <a:cs typeface="Arial" pitchFamily="34" charset="0"/>
              </a:rPr>
              <a:t>А лишь пели песни птички,</a:t>
            </a:r>
          </a:p>
          <a:p>
            <a:pPr>
              <a:buNone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     </a:t>
            </a:r>
            <a:r>
              <a:rPr lang="ru-RU" sz="1600" b="1" dirty="0" smtClean="0">
                <a:latin typeface="Arial" pitchFamily="34" charset="0"/>
                <a:cs typeface="Arial" pitchFamily="34" charset="0"/>
              </a:rPr>
              <a:t>Не берите в руки спички</a:t>
            </a:r>
            <a:r>
              <a:rPr lang="ru-RU" b="1" dirty="0" smtClean="0"/>
              <a:t>!</a:t>
            </a:r>
          </a:p>
          <a:p>
            <a:pPr>
              <a:buNone/>
            </a:pPr>
            <a:endParaRPr lang="ru-RU" dirty="0" smtClean="0"/>
          </a:p>
          <a:p>
            <a:endParaRPr lang="ru-RU" dirty="0"/>
          </a:p>
        </p:txBody>
      </p:sp>
      <p:pic>
        <p:nvPicPr>
          <p:cNvPr id="2051" name="Picture 3" descr="C:\Documents and Settings\Дом\Мои документы\лес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68" y="3357562"/>
            <a:ext cx="4286280" cy="2786082"/>
          </a:xfrm>
          <a:prstGeom prst="rect">
            <a:avLst/>
          </a:prstGeom>
          <a:noFill/>
        </p:spPr>
      </p:pic>
      <p:pic>
        <p:nvPicPr>
          <p:cNvPr id="5" name="Picture 7" descr="C:\Documents and Settings\Дом\Мои документы\огонь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929454" y="214290"/>
            <a:ext cx="1114425" cy="142875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Опасности праздничного салюта,</a:t>
            </a:r>
            <a:br>
              <a:rPr lang="ru-RU" sz="1600" dirty="0" smtClean="0">
                <a:latin typeface="Arial" pitchFamily="34" charset="0"/>
                <a:cs typeface="Arial" pitchFamily="34" charset="0"/>
              </a:rPr>
            </a:br>
            <a:r>
              <a:rPr lang="ru-RU" sz="1600" dirty="0" smtClean="0">
                <a:latin typeface="Arial" pitchFamily="34" charset="0"/>
                <a:cs typeface="Arial" pitchFamily="34" charset="0"/>
              </a:rPr>
              <a:t>Посмотрите, там и тут,</a:t>
            </a:r>
            <a:br>
              <a:rPr lang="ru-RU" sz="1600" dirty="0" smtClean="0">
                <a:latin typeface="Arial" pitchFamily="34" charset="0"/>
                <a:cs typeface="Arial" pitchFamily="34" charset="0"/>
              </a:rPr>
            </a:br>
            <a:r>
              <a:rPr lang="ru-RU" sz="1600" dirty="0" smtClean="0">
                <a:latin typeface="Arial" pitchFamily="34" charset="0"/>
                <a:cs typeface="Arial" pitchFamily="34" charset="0"/>
              </a:rPr>
              <a:t>В небе плещется салют…</a:t>
            </a:r>
            <a:br>
              <a:rPr lang="ru-RU" sz="1600" dirty="0" smtClean="0">
                <a:latin typeface="Arial" pitchFamily="34" charset="0"/>
                <a:cs typeface="Arial" pitchFamily="34" charset="0"/>
              </a:rPr>
            </a:br>
            <a:r>
              <a:rPr lang="ru-RU" sz="1600" dirty="0" smtClean="0">
                <a:latin typeface="Arial" pitchFamily="34" charset="0"/>
                <a:cs typeface="Arial" pitchFamily="34" charset="0"/>
              </a:rPr>
              <a:t>Здорово, конечно,</a:t>
            </a:r>
            <a:br>
              <a:rPr lang="ru-RU" sz="1600" dirty="0" smtClean="0">
                <a:latin typeface="Arial" pitchFamily="34" charset="0"/>
                <a:cs typeface="Arial" pitchFamily="34" charset="0"/>
              </a:rPr>
            </a:br>
            <a:r>
              <a:rPr lang="ru-RU" sz="1600" dirty="0" smtClean="0">
                <a:latin typeface="Arial" pitchFamily="34" charset="0"/>
                <a:cs typeface="Arial" pitchFamily="34" charset="0"/>
              </a:rPr>
              <a:t>Если всё успешно.</a:t>
            </a:r>
            <a:br>
              <a:rPr lang="ru-RU" sz="1600" dirty="0" smtClean="0">
                <a:latin typeface="Arial" pitchFamily="34" charset="0"/>
                <a:cs typeface="Arial" pitchFamily="34" charset="0"/>
              </a:rPr>
            </a:br>
            <a:r>
              <a:rPr lang="ru-RU" sz="1600" dirty="0" smtClean="0">
                <a:latin typeface="Arial" pitchFamily="34" charset="0"/>
                <a:cs typeface="Arial" pitchFamily="34" charset="0"/>
              </a:rPr>
              <a:t>Но опасность на пути,</a:t>
            </a:r>
            <a:br>
              <a:rPr lang="ru-RU" sz="1600" dirty="0" smtClean="0">
                <a:latin typeface="Arial" pitchFamily="34" charset="0"/>
                <a:cs typeface="Arial" pitchFamily="34" charset="0"/>
              </a:rPr>
            </a:br>
            <a:r>
              <a:rPr lang="ru-RU" sz="1600" dirty="0" smtClean="0">
                <a:latin typeface="Arial" pitchFamily="34" charset="0"/>
                <a:cs typeface="Arial" pitchFamily="34" charset="0"/>
              </a:rPr>
              <a:t>Стережёт — не обойти!</a:t>
            </a:r>
            <a:br>
              <a:rPr lang="ru-RU" sz="1600" dirty="0" smtClean="0">
                <a:latin typeface="Arial" pitchFamily="34" charset="0"/>
                <a:cs typeface="Arial" pitchFamily="34" charset="0"/>
              </a:rPr>
            </a:br>
            <a:r>
              <a:rPr lang="ru-RU" sz="1600" dirty="0" smtClean="0">
                <a:latin typeface="Arial" pitchFamily="34" charset="0"/>
                <a:cs typeface="Arial" pitchFamily="34" charset="0"/>
              </a:rPr>
              <a:t>Если что пойдёт не так,</a:t>
            </a:r>
            <a:br>
              <a:rPr lang="ru-RU" sz="1600" dirty="0" smtClean="0">
                <a:latin typeface="Arial" pitchFamily="34" charset="0"/>
                <a:cs typeface="Arial" pitchFamily="34" charset="0"/>
              </a:rPr>
            </a:br>
            <a:r>
              <a:rPr lang="ru-RU" sz="1600" dirty="0" smtClean="0">
                <a:latin typeface="Arial" pitchFamily="34" charset="0"/>
                <a:cs typeface="Arial" pitchFamily="34" charset="0"/>
              </a:rPr>
              <a:t>Если в фейерверке брак,</a:t>
            </a:r>
            <a:br>
              <a:rPr lang="ru-RU" sz="1600" dirty="0" smtClean="0">
                <a:latin typeface="Arial" pitchFamily="34" charset="0"/>
                <a:cs typeface="Arial" pitchFamily="34" charset="0"/>
              </a:rPr>
            </a:br>
            <a:r>
              <a:rPr lang="ru-RU" sz="1600" dirty="0" smtClean="0">
                <a:latin typeface="Arial" pitchFamily="34" charset="0"/>
                <a:cs typeface="Arial" pitchFamily="34" charset="0"/>
              </a:rPr>
              <a:t>Или прочь не отбежали,</a:t>
            </a:r>
            <a:br>
              <a:rPr lang="ru-RU" sz="1600" dirty="0" smtClean="0">
                <a:latin typeface="Arial" pitchFamily="34" charset="0"/>
                <a:cs typeface="Arial" pitchFamily="34" charset="0"/>
              </a:rPr>
            </a:br>
            <a:r>
              <a:rPr lang="ru-RU" sz="1600" dirty="0" smtClean="0">
                <a:latin typeface="Arial" pitchFamily="34" charset="0"/>
                <a:cs typeface="Arial" pitchFamily="34" charset="0"/>
              </a:rPr>
              <a:t>Иль в окно кому попали,</a:t>
            </a:r>
            <a:br>
              <a:rPr lang="ru-RU" sz="1600" dirty="0" smtClean="0">
                <a:latin typeface="Arial" pitchFamily="34" charset="0"/>
                <a:cs typeface="Arial" pitchFamily="34" charset="0"/>
              </a:rPr>
            </a:br>
            <a:r>
              <a:rPr lang="ru-RU" sz="1600" dirty="0" smtClean="0">
                <a:latin typeface="Arial" pitchFamily="34" charset="0"/>
                <a:cs typeface="Arial" pitchFamily="34" charset="0"/>
              </a:rPr>
              <a:t>В общем, столько тут вопросов!</a:t>
            </a:r>
            <a:br>
              <a:rPr lang="ru-RU" sz="1600" dirty="0" smtClean="0">
                <a:latin typeface="Arial" pitchFamily="34" charset="0"/>
                <a:cs typeface="Arial" pitchFamily="34" charset="0"/>
              </a:rPr>
            </a:br>
            <a:r>
              <a:rPr lang="ru-RU" sz="1600" dirty="0" smtClean="0">
                <a:latin typeface="Arial" pitchFamily="34" charset="0"/>
                <a:cs typeface="Arial" pitchFamily="34" charset="0"/>
              </a:rPr>
              <a:t>Не пускай салют без спроса!</a:t>
            </a:r>
            <a:br>
              <a:rPr lang="ru-RU" sz="1600" dirty="0" smtClean="0">
                <a:latin typeface="Arial" pitchFamily="34" charset="0"/>
                <a:cs typeface="Arial" pitchFamily="34" charset="0"/>
              </a:rPr>
            </a:br>
            <a:r>
              <a:rPr lang="ru-RU" sz="1600" dirty="0" smtClean="0">
                <a:latin typeface="Arial" pitchFamily="34" charset="0"/>
                <a:cs typeface="Arial" pitchFamily="34" charset="0"/>
              </a:rPr>
              <a:t>Хочешь ты салют устроить?</a:t>
            </a:r>
            <a:br>
              <a:rPr lang="ru-RU" sz="1600" dirty="0" smtClean="0">
                <a:latin typeface="Arial" pitchFamily="34" charset="0"/>
                <a:cs typeface="Arial" pitchFamily="34" charset="0"/>
              </a:rPr>
            </a:br>
            <a:r>
              <a:rPr lang="ru-RU" sz="1600" dirty="0" smtClean="0">
                <a:latin typeface="Arial" pitchFamily="34" charset="0"/>
                <a:cs typeface="Arial" pitchFamily="34" charset="0"/>
              </a:rPr>
              <a:t>Хорошо, не станем спорить,</a:t>
            </a:r>
            <a:br>
              <a:rPr lang="ru-RU" sz="1600" dirty="0" smtClean="0">
                <a:latin typeface="Arial" pitchFamily="34" charset="0"/>
                <a:cs typeface="Arial" pitchFamily="34" charset="0"/>
              </a:rPr>
            </a:br>
            <a:r>
              <a:rPr lang="ru-RU" sz="1600" dirty="0" smtClean="0">
                <a:latin typeface="Arial" pitchFamily="34" charset="0"/>
                <a:cs typeface="Arial" pitchFamily="34" charset="0"/>
              </a:rPr>
              <a:t>Только, чтоб не пострадать</a:t>
            </a:r>
            <a:br>
              <a:rPr lang="ru-RU" sz="1600" dirty="0" smtClean="0">
                <a:latin typeface="Arial" pitchFamily="34" charset="0"/>
                <a:cs typeface="Arial" pitchFamily="34" charset="0"/>
              </a:rPr>
            </a:br>
            <a:r>
              <a:rPr lang="ru-RU" sz="1600" dirty="0" smtClean="0">
                <a:latin typeface="Arial" pitchFamily="34" charset="0"/>
                <a:cs typeface="Arial" pitchFamily="34" charset="0"/>
              </a:rPr>
              <a:t>Нужно в помощь взрослых звать!</a:t>
            </a:r>
          </a:p>
          <a:p>
            <a:pPr>
              <a:buNone/>
            </a:pPr>
            <a:r>
              <a:rPr lang="ru-RU" dirty="0" smtClean="0"/>
              <a:t> </a:t>
            </a:r>
          </a:p>
          <a:p>
            <a:endParaRPr lang="ru-RU" dirty="0"/>
          </a:p>
        </p:txBody>
      </p:sp>
      <p:pic>
        <p:nvPicPr>
          <p:cNvPr id="4098" name="Picture 2" descr="C:\Documents and Settings\Дом\Мои документы\салют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71934" y="2786058"/>
            <a:ext cx="3929090" cy="2928958"/>
          </a:xfrm>
          <a:prstGeom prst="rect">
            <a:avLst/>
          </a:prstGeom>
          <a:noFill/>
        </p:spPr>
      </p:pic>
      <p:pic>
        <p:nvPicPr>
          <p:cNvPr id="5" name="Picture 7" descr="C:\Documents and Settings\Дом\Мои документы\огонь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00892" y="214290"/>
            <a:ext cx="1114425" cy="142875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Выключайте электроприборы,</a:t>
            </a:r>
            <a:br>
              <a:rPr lang="ru-RU" sz="1600" dirty="0" smtClean="0">
                <a:latin typeface="Arial" pitchFamily="34" charset="0"/>
                <a:cs typeface="Arial" pitchFamily="34" charset="0"/>
              </a:rPr>
            </a:br>
            <a:r>
              <a:rPr lang="ru-RU" sz="1600" dirty="0" smtClean="0">
                <a:latin typeface="Arial" pitchFamily="34" charset="0"/>
                <a:cs typeface="Arial" pitchFamily="34" charset="0"/>
              </a:rPr>
              <a:t>Если гости к вам пришли,</a:t>
            </a:r>
            <a:br>
              <a:rPr lang="ru-RU" sz="1600" dirty="0" smtClean="0">
                <a:latin typeface="Arial" pitchFamily="34" charset="0"/>
                <a:cs typeface="Arial" pitchFamily="34" charset="0"/>
              </a:rPr>
            </a:br>
            <a:r>
              <a:rPr lang="ru-RU" sz="1600" dirty="0" smtClean="0">
                <a:latin typeface="Arial" pitchFamily="34" charset="0"/>
                <a:cs typeface="Arial" pitchFamily="34" charset="0"/>
              </a:rPr>
              <a:t>Или навестил вас друг,</a:t>
            </a:r>
            <a:br>
              <a:rPr lang="ru-RU" sz="1600" dirty="0" smtClean="0">
                <a:latin typeface="Arial" pitchFamily="34" charset="0"/>
                <a:cs typeface="Arial" pitchFamily="34" charset="0"/>
              </a:rPr>
            </a:br>
            <a:r>
              <a:rPr lang="ru-RU" sz="1600" dirty="0" smtClean="0">
                <a:latin typeface="Arial" pitchFamily="34" charset="0"/>
                <a:cs typeface="Arial" pitchFamily="34" charset="0"/>
              </a:rPr>
              <a:t>Перед тем, как с ним играть —</a:t>
            </a:r>
            <a:br>
              <a:rPr lang="ru-RU" sz="1600" dirty="0" smtClean="0">
                <a:latin typeface="Arial" pitchFamily="34" charset="0"/>
                <a:cs typeface="Arial" pitchFamily="34" charset="0"/>
              </a:rPr>
            </a:br>
            <a:r>
              <a:rPr lang="ru-RU" sz="1600" dirty="0" smtClean="0">
                <a:latin typeface="Arial" pitchFamily="34" charset="0"/>
                <a:cs typeface="Arial" pitchFamily="34" charset="0"/>
              </a:rPr>
              <a:t>Не забудьте выключить утюг!</a:t>
            </a:r>
          </a:p>
          <a:p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Wingdings" pitchFamily="2" charset="2"/>
              <a:buNone/>
              <a:defRPr/>
            </a:pPr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endParaRPr lang="ru-RU" sz="16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3075" name="Picture 3" descr="C:\Documents and Settings\Дом\Мои документы\утюг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286116" y="3071810"/>
            <a:ext cx="4214842" cy="3071834"/>
          </a:xfrm>
          <a:prstGeom prst="rect">
            <a:avLst/>
          </a:prstGeom>
          <a:noFill/>
        </p:spPr>
      </p:pic>
      <p:pic>
        <p:nvPicPr>
          <p:cNvPr id="5" name="Picture 7" descr="C:\Documents and Settings\Дом\Мои документы\огонь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143768" y="285728"/>
            <a:ext cx="1114425" cy="142875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Wingdings" pitchFamily="2" charset="2"/>
              <a:buNone/>
              <a:defRPr/>
            </a:pPr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Wingdings" pitchFamily="2" charset="2"/>
              <a:buNone/>
              <a:defRPr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Газ на кухне, пылесос ли,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Wingdings" pitchFamily="2" charset="2"/>
              <a:buNone/>
              <a:defRPr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 Телевизор и утюг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Wingdings" pitchFamily="2" charset="2"/>
              <a:buNone/>
              <a:defRPr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 Пусть включает только взрослый-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Wingdings" pitchFamily="2" charset="2"/>
              <a:buNone/>
              <a:defRPr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 Наш надёжный старший друг.</a:t>
            </a:r>
            <a:endParaRPr lang="ru-RU" sz="1600" dirty="0"/>
          </a:p>
        </p:txBody>
      </p:sp>
      <p:pic>
        <p:nvPicPr>
          <p:cNvPr id="1027" name="Picture 3" descr="C:\Documents and Settings\Дом\Мои документы\i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868" y="3143248"/>
            <a:ext cx="4143404" cy="3071834"/>
          </a:xfrm>
          <a:prstGeom prst="rect">
            <a:avLst/>
          </a:prstGeom>
          <a:noFill/>
        </p:spPr>
      </p:pic>
      <p:pic>
        <p:nvPicPr>
          <p:cNvPr id="5" name="Picture 7" descr="C:\Documents and Settings\Дом\Мои документы\огонь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86578" y="357166"/>
            <a:ext cx="1114425" cy="142875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Уходя, тушите свет!</a:t>
            </a:r>
            <a:br>
              <a:rPr lang="ru-RU" sz="1600" dirty="0" smtClean="0">
                <a:latin typeface="Arial" pitchFamily="34" charset="0"/>
                <a:cs typeface="Arial" pitchFamily="34" charset="0"/>
              </a:rPr>
            </a:br>
            <a:r>
              <a:rPr lang="ru-RU" sz="1600" dirty="0" smtClean="0">
                <a:latin typeface="Arial" pitchFamily="34" charset="0"/>
                <a:cs typeface="Arial" pitchFamily="34" charset="0"/>
              </a:rPr>
              <a:t>Знай, любые провода</a:t>
            </a:r>
            <a:br>
              <a:rPr lang="ru-RU" sz="1600" dirty="0" smtClean="0">
                <a:latin typeface="Arial" pitchFamily="34" charset="0"/>
                <a:cs typeface="Arial" pitchFamily="34" charset="0"/>
              </a:rPr>
            </a:br>
            <a:r>
              <a:rPr lang="ru-RU" sz="1600" dirty="0" smtClean="0">
                <a:latin typeface="Arial" pitchFamily="34" charset="0"/>
                <a:cs typeface="Arial" pitchFamily="34" charset="0"/>
              </a:rPr>
              <a:t>Повреждённые – беда!</a:t>
            </a:r>
            <a:br>
              <a:rPr lang="ru-RU" sz="1600" dirty="0" smtClean="0">
                <a:latin typeface="Arial" pitchFamily="34" charset="0"/>
                <a:cs typeface="Arial" pitchFamily="34" charset="0"/>
              </a:rPr>
            </a:br>
            <a:r>
              <a:rPr lang="ru-RU" sz="1600" dirty="0" smtClean="0">
                <a:latin typeface="Arial" pitchFamily="34" charset="0"/>
                <a:cs typeface="Arial" pitchFamily="34" charset="0"/>
              </a:rPr>
              <a:t>Ведь они опасны слишком –</a:t>
            </a:r>
            <a:br>
              <a:rPr lang="ru-RU" sz="1600" dirty="0" smtClean="0">
                <a:latin typeface="Arial" pitchFamily="34" charset="0"/>
                <a:cs typeface="Arial" pitchFamily="34" charset="0"/>
              </a:rPr>
            </a:br>
            <a:r>
              <a:rPr lang="ru-RU" sz="1600" dirty="0" smtClean="0">
                <a:latin typeface="Arial" pitchFamily="34" charset="0"/>
                <a:cs typeface="Arial" pitchFamily="34" charset="0"/>
              </a:rPr>
              <a:t>Замыкание как вспышка!</a:t>
            </a:r>
            <a:br>
              <a:rPr lang="ru-RU" sz="1600" dirty="0" smtClean="0">
                <a:latin typeface="Arial" pitchFamily="34" charset="0"/>
                <a:cs typeface="Arial" pitchFamily="34" charset="0"/>
              </a:rPr>
            </a:br>
            <a:r>
              <a:rPr lang="ru-RU" sz="1600" dirty="0" smtClean="0">
                <a:latin typeface="Arial" pitchFamily="34" charset="0"/>
                <a:cs typeface="Arial" pitchFamily="34" charset="0"/>
              </a:rPr>
              <a:t>Дать друзьям такой совет</a:t>
            </a:r>
            <a:br>
              <a:rPr lang="ru-RU" sz="1600" dirty="0" smtClean="0">
                <a:latin typeface="Arial" pitchFamily="34" charset="0"/>
                <a:cs typeface="Arial" pitchFamily="34" charset="0"/>
              </a:rPr>
            </a:br>
            <a:r>
              <a:rPr lang="ru-RU" sz="1600" dirty="0" smtClean="0">
                <a:latin typeface="Arial" pitchFamily="34" charset="0"/>
                <a:cs typeface="Arial" pitchFamily="34" charset="0"/>
              </a:rPr>
              <a:t>Просто каждый может:</a:t>
            </a:r>
            <a:br>
              <a:rPr lang="ru-RU" sz="1600" dirty="0" smtClean="0">
                <a:latin typeface="Arial" pitchFamily="34" charset="0"/>
                <a:cs typeface="Arial" pitchFamily="34" charset="0"/>
              </a:rPr>
            </a:br>
            <a:r>
              <a:rPr lang="ru-RU" sz="1600" dirty="0" smtClean="0">
                <a:latin typeface="Arial" pitchFamily="34" charset="0"/>
                <a:cs typeface="Arial" pitchFamily="34" charset="0"/>
              </a:rPr>
              <a:t>Уходя, тушите свет,</a:t>
            </a:r>
            <a:br>
              <a:rPr lang="ru-RU" sz="1600" dirty="0" smtClean="0">
                <a:latin typeface="Arial" pitchFamily="34" charset="0"/>
                <a:cs typeface="Arial" pitchFamily="34" charset="0"/>
              </a:rPr>
            </a:br>
            <a:r>
              <a:rPr lang="ru-RU" sz="1600" dirty="0" smtClean="0">
                <a:latin typeface="Arial" pitchFamily="34" charset="0"/>
                <a:cs typeface="Arial" pitchFamily="34" charset="0"/>
              </a:rPr>
              <a:t>И приборы тоже!</a:t>
            </a:r>
          </a:p>
          <a:p>
            <a:pPr>
              <a:buNone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 </a:t>
            </a:r>
          </a:p>
          <a:p>
            <a:endParaRPr lang="ru-RU" dirty="0"/>
          </a:p>
        </p:txBody>
      </p:sp>
      <p:pic>
        <p:nvPicPr>
          <p:cNvPr id="5123" name="Picture 3" descr="C:\Documents and Settings\Дом\Мои документы\ггг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00430" y="2928934"/>
            <a:ext cx="4357718" cy="3071834"/>
          </a:xfrm>
          <a:prstGeom prst="rect">
            <a:avLst/>
          </a:prstGeom>
          <a:noFill/>
        </p:spPr>
      </p:pic>
      <p:pic>
        <p:nvPicPr>
          <p:cNvPr id="5" name="Picture 7" descr="C:\Documents and Settings\Дом\Мои документы\огонь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00892" y="285728"/>
            <a:ext cx="1114425" cy="142875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Очень-очень важные правила!</a:t>
            </a:r>
            <a:br>
              <a:rPr lang="ru-RU" sz="1600" dirty="0" smtClean="0">
                <a:latin typeface="Arial" pitchFamily="34" charset="0"/>
                <a:cs typeface="Arial" pitchFamily="34" charset="0"/>
              </a:rPr>
            </a:br>
            <a:r>
              <a:rPr lang="ru-RU" sz="1600" dirty="0" smtClean="0">
                <a:latin typeface="Arial" pitchFamily="34" charset="0"/>
                <a:cs typeface="Arial" pitchFamily="34" charset="0"/>
              </a:rPr>
              <a:t>Ребята, помните о том,</a:t>
            </a:r>
            <a:br>
              <a:rPr lang="ru-RU" sz="1600" dirty="0" smtClean="0">
                <a:latin typeface="Arial" pitchFamily="34" charset="0"/>
                <a:cs typeface="Arial" pitchFamily="34" charset="0"/>
              </a:rPr>
            </a:br>
            <a:r>
              <a:rPr lang="ru-RU" sz="1600" dirty="0" smtClean="0">
                <a:latin typeface="Arial" pitchFamily="34" charset="0"/>
                <a:cs typeface="Arial" pitchFamily="34" charset="0"/>
              </a:rPr>
              <a:t>Что нельзя шутить с огнём</a:t>
            </a:r>
            <a:br>
              <a:rPr lang="ru-RU" sz="1600" dirty="0" smtClean="0">
                <a:latin typeface="Arial" pitchFamily="34" charset="0"/>
                <a:cs typeface="Arial" pitchFamily="34" charset="0"/>
              </a:rPr>
            </a:br>
            <a:r>
              <a:rPr lang="ru-RU" sz="1600" dirty="0" smtClean="0">
                <a:latin typeface="Arial" pitchFamily="34" charset="0"/>
                <a:cs typeface="Arial" pitchFamily="34" charset="0"/>
              </a:rPr>
              <a:t>Кто с огнём неосторожен,</a:t>
            </a:r>
            <a:br>
              <a:rPr lang="ru-RU" sz="1600" dirty="0" smtClean="0">
                <a:latin typeface="Arial" pitchFamily="34" charset="0"/>
                <a:cs typeface="Arial" pitchFamily="34" charset="0"/>
              </a:rPr>
            </a:br>
            <a:r>
              <a:rPr lang="ru-RU" sz="1600" dirty="0" smtClean="0">
                <a:latin typeface="Arial" pitchFamily="34" charset="0"/>
                <a:cs typeface="Arial" pitchFamily="34" charset="0"/>
              </a:rPr>
              <a:t>У того пожар возможен.</a:t>
            </a:r>
            <a:br>
              <a:rPr lang="ru-RU" sz="1600" dirty="0" smtClean="0">
                <a:latin typeface="Arial" pitchFamily="34" charset="0"/>
                <a:cs typeface="Arial" pitchFamily="34" charset="0"/>
              </a:rPr>
            </a:br>
            <a:r>
              <a:rPr lang="ru-RU" sz="1600" dirty="0" smtClean="0">
                <a:latin typeface="Arial" pitchFamily="34" charset="0"/>
                <a:cs typeface="Arial" pitchFamily="34" charset="0"/>
              </a:rPr>
              <a:t>Спички не тронь!</a:t>
            </a:r>
            <a:br>
              <a:rPr lang="ru-RU" sz="1600" dirty="0" smtClean="0">
                <a:latin typeface="Arial" pitchFamily="34" charset="0"/>
                <a:cs typeface="Arial" pitchFamily="34" charset="0"/>
              </a:rPr>
            </a:br>
            <a:r>
              <a:rPr lang="ru-RU" sz="1600" dirty="0" smtClean="0">
                <a:latin typeface="Arial" pitchFamily="34" charset="0"/>
                <a:cs typeface="Arial" pitchFamily="34" charset="0"/>
              </a:rPr>
              <a:t>В спичках огонь!</a:t>
            </a:r>
            <a:br>
              <a:rPr lang="ru-RU" sz="1600" dirty="0" smtClean="0">
                <a:latin typeface="Arial" pitchFamily="34" charset="0"/>
                <a:cs typeface="Arial" pitchFamily="34" charset="0"/>
              </a:rPr>
            </a:br>
            <a:r>
              <a:rPr lang="ru-RU" sz="1600" dirty="0" smtClean="0">
                <a:latin typeface="Arial" pitchFamily="34" charset="0"/>
                <a:cs typeface="Arial" pitchFamily="34" charset="0"/>
              </a:rPr>
              <a:t>Не играй, дружок, со спичкой,</a:t>
            </a:r>
            <a:br>
              <a:rPr lang="ru-RU" sz="1600" dirty="0" smtClean="0">
                <a:latin typeface="Arial" pitchFamily="34" charset="0"/>
                <a:cs typeface="Arial" pitchFamily="34" charset="0"/>
              </a:rPr>
            </a:br>
            <a:r>
              <a:rPr lang="ru-RU" sz="1600" dirty="0" smtClean="0">
                <a:latin typeface="Arial" pitchFamily="34" charset="0"/>
                <a:cs typeface="Arial" pitchFamily="34" charset="0"/>
              </a:rPr>
              <a:t>Помни, ты, она мала,</a:t>
            </a:r>
            <a:br>
              <a:rPr lang="ru-RU" sz="1600" dirty="0" smtClean="0">
                <a:latin typeface="Arial" pitchFamily="34" charset="0"/>
                <a:cs typeface="Arial" pitchFamily="34" charset="0"/>
              </a:rPr>
            </a:br>
            <a:r>
              <a:rPr lang="ru-RU" sz="1600" dirty="0" smtClean="0">
                <a:latin typeface="Arial" pitchFamily="34" charset="0"/>
                <a:cs typeface="Arial" pitchFamily="34" charset="0"/>
              </a:rPr>
              <a:t>Но от спички-невелички</a:t>
            </a:r>
            <a:br>
              <a:rPr lang="ru-RU" sz="1600" dirty="0" smtClean="0">
                <a:latin typeface="Arial" pitchFamily="34" charset="0"/>
                <a:cs typeface="Arial" pitchFamily="34" charset="0"/>
              </a:rPr>
            </a:br>
            <a:r>
              <a:rPr lang="ru-RU" sz="1600" dirty="0" smtClean="0">
                <a:latin typeface="Arial" pitchFamily="34" charset="0"/>
                <a:cs typeface="Arial" pitchFamily="34" charset="0"/>
              </a:rPr>
              <a:t>Может дом сгореть дотла.</a:t>
            </a:r>
            <a:br>
              <a:rPr lang="ru-RU" sz="1600" dirty="0" smtClean="0">
                <a:latin typeface="Arial" pitchFamily="34" charset="0"/>
                <a:cs typeface="Arial" pitchFamily="34" charset="0"/>
              </a:rPr>
            </a:br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pic>
        <p:nvPicPr>
          <p:cNvPr id="4" name="Picture 2" descr="BL1562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714876" y="2357430"/>
            <a:ext cx="2887067" cy="39627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" name="Picture 7" descr="C:\Documents and Settings\Дом\Мои документы\огонь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72330" y="214290"/>
            <a:ext cx="1114425" cy="142875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SzPct val="80000"/>
              <a:defRPr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Если же стряслась беда,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SzPct val="80000"/>
              <a:buNone/>
              <a:defRPr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      Что тогда нам делать?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SzPct val="80000"/>
              <a:buNone/>
              <a:defRPr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      Не теряться никогда, 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SzPct val="80000"/>
              <a:buNone/>
              <a:defRPr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      Действовать умело.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SzPct val="80000"/>
              <a:buNone/>
              <a:defRPr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      Если слаб огонь, скорей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SzPct val="80000"/>
              <a:buNone/>
              <a:defRPr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      Ты водой его залей.</a:t>
            </a:r>
          </a:p>
          <a:p>
            <a:pPr>
              <a:buNone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     Запомните, дети,</a:t>
            </a:r>
            <a:br>
              <a:rPr lang="ru-RU" sz="1600" dirty="0" smtClean="0">
                <a:latin typeface="Arial" pitchFamily="34" charset="0"/>
                <a:cs typeface="Arial" pitchFamily="34" charset="0"/>
              </a:rPr>
            </a:br>
            <a:r>
              <a:rPr lang="ru-RU" sz="1600" dirty="0" smtClean="0">
                <a:latin typeface="Arial" pitchFamily="34" charset="0"/>
                <a:cs typeface="Arial" pitchFamily="34" charset="0"/>
              </a:rPr>
              <a:t>Правила эти:</a:t>
            </a:r>
            <a:br>
              <a:rPr lang="ru-RU" sz="1600" dirty="0" smtClean="0">
                <a:latin typeface="Arial" pitchFamily="34" charset="0"/>
                <a:cs typeface="Arial" pitchFamily="34" charset="0"/>
              </a:rPr>
            </a:br>
            <a:r>
              <a:rPr lang="ru-RU" sz="1600" dirty="0" smtClean="0">
                <a:latin typeface="Arial" pitchFamily="34" charset="0"/>
                <a:cs typeface="Arial" pitchFamily="34" charset="0"/>
              </a:rPr>
              <a:t>Ты о пожаре услыхал,</a:t>
            </a:r>
            <a:br>
              <a:rPr lang="ru-RU" sz="1600" dirty="0" smtClean="0">
                <a:latin typeface="Arial" pitchFamily="34" charset="0"/>
                <a:cs typeface="Arial" pitchFamily="34" charset="0"/>
              </a:rPr>
            </a:br>
            <a:r>
              <a:rPr lang="ru-RU" sz="1600" dirty="0" smtClean="0">
                <a:latin typeface="Arial" pitchFamily="34" charset="0"/>
                <a:cs typeface="Arial" pitchFamily="34" charset="0"/>
              </a:rPr>
              <a:t>Скорей об этом дай сигнал!</a:t>
            </a:r>
            <a:br>
              <a:rPr lang="ru-RU" sz="1600" dirty="0" smtClean="0">
                <a:latin typeface="Arial" pitchFamily="34" charset="0"/>
                <a:cs typeface="Arial" pitchFamily="34" charset="0"/>
              </a:rPr>
            </a:br>
            <a:r>
              <a:rPr lang="ru-RU" sz="1600" dirty="0" smtClean="0">
                <a:latin typeface="Arial" pitchFamily="34" charset="0"/>
                <a:cs typeface="Arial" pitchFamily="34" charset="0"/>
              </a:rPr>
              <a:t>Пусть помнит каждый гражданин</a:t>
            </a:r>
            <a:br>
              <a:rPr lang="ru-RU" sz="1600" dirty="0" smtClean="0">
                <a:latin typeface="Arial" pitchFamily="34" charset="0"/>
                <a:cs typeface="Arial" pitchFamily="34" charset="0"/>
              </a:rPr>
            </a:br>
            <a:r>
              <a:rPr lang="ru-RU" sz="1600" dirty="0" smtClean="0">
                <a:latin typeface="Arial" pitchFamily="34" charset="0"/>
                <a:cs typeface="Arial" pitchFamily="34" charset="0"/>
              </a:rPr>
              <a:t>Пожарный номер — 01!</a:t>
            </a:r>
          </a:p>
          <a:p>
            <a:endParaRPr lang="ru-RU" sz="1600" dirty="0" smtClean="0"/>
          </a:p>
          <a:p>
            <a:pPr>
              <a:buNone/>
            </a:pPr>
            <a:endParaRPr lang="ru-RU" sz="1600" dirty="0" smtClean="0"/>
          </a:p>
          <a:p>
            <a:endParaRPr lang="ru-RU" dirty="0"/>
          </a:p>
        </p:txBody>
      </p:sp>
      <p:pic>
        <p:nvPicPr>
          <p:cNvPr id="5" name="Рисунок 4" descr="0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357686" y="3714752"/>
            <a:ext cx="3429024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7" descr="C:\Documents and Settings\Дом\Мои документы\огонь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072330" y="285728"/>
            <a:ext cx="1114425" cy="142875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504" y="0"/>
            <a:ext cx="8712968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84517508"/>
      </p:ext>
    </p:extLst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Загадки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pPr>
              <a:lnSpc>
                <a:spcPct val="90000"/>
              </a:lnSpc>
              <a:buClr>
                <a:schemeClr val="accent3"/>
              </a:buClr>
              <a:buFont typeface="Wingdings" pitchFamily="2" charset="2"/>
              <a:buChar char="v"/>
              <a:defRPr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 Оставит страшные следы, </a:t>
            </a:r>
          </a:p>
          <a:p>
            <a:pPr>
              <a:lnSpc>
                <a:spcPct val="90000"/>
              </a:lnSpc>
              <a:buClr>
                <a:schemeClr val="accent3"/>
              </a:buClr>
              <a:buNone/>
              <a:defRPr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Что встретит- пожирает,</a:t>
            </a:r>
          </a:p>
          <a:p>
            <a:pPr>
              <a:lnSpc>
                <a:spcPct val="90000"/>
              </a:lnSpc>
              <a:buClr>
                <a:schemeClr val="accent3"/>
              </a:buClr>
              <a:buNone/>
              <a:defRPr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Но если дать ему воды,</a:t>
            </a:r>
          </a:p>
          <a:p>
            <a:pPr>
              <a:lnSpc>
                <a:spcPct val="90000"/>
              </a:lnSpc>
              <a:buClr>
                <a:schemeClr val="accent3"/>
              </a:buClr>
              <a:buNone/>
              <a:defRPr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Он мигом погибает.</a:t>
            </a:r>
          </a:p>
          <a:p>
            <a:pPr>
              <a:lnSpc>
                <a:spcPct val="90000"/>
              </a:lnSpc>
              <a:buClr>
                <a:schemeClr val="accent3"/>
              </a:buClr>
              <a:buNone/>
              <a:defRPr/>
            </a:pPr>
            <a:r>
              <a:rPr lang="ru-RU" sz="1600" b="1" i="1" dirty="0" smtClean="0">
                <a:latin typeface="Arial" pitchFamily="34" charset="0"/>
                <a:cs typeface="Arial" pitchFamily="34" charset="0"/>
              </a:rPr>
              <a:t>                   (огонь)</a:t>
            </a:r>
          </a:p>
          <a:p>
            <a:pPr>
              <a:lnSpc>
                <a:spcPct val="90000"/>
              </a:lnSpc>
              <a:buClr>
                <a:schemeClr val="accent3"/>
              </a:buClr>
              <a:buFont typeface="Wingdings" pitchFamily="2" charset="2"/>
              <a:buChar char="v"/>
              <a:defRPr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  Он друг ребят, но когда с ним шалят, </a:t>
            </a:r>
          </a:p>
          <a:p>
            <a:pPr>
              <a:lnSpc>
                <a:spcPct val="90000"/>
              </a:lnSpc>
              <a:buClr>
                <a:schemeClr val="accent3"/>
              </a:buClr>
              <a:buNone/>
              <a:defRPr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Он становится врагом и сжигает всё кругом.</a:t>
            </a:r>
          </a:p>
          <a:p>
            <a:pPr>
              <a:lnSpc>
                <a:spcPct val="90000"/>
              </a:lnSpc>
              <a:buClr>
                <a:schemeClr val="accent3"/>
              </a:buClr>
              <a:buNone/>
              <a:defRPr/>
            </a:pPr>
            <a:r>
              <a:rPr lang="ru-RU" sz="1600" b="1" i="1" dirty="0" smtClean="0">
                <a:latin typeface="Arial" pitchFamily="34" charset="0"/>
                <a:cs typeface="Arial" pitchFamily="34" charset="0"/>
              </a:rPr>
              <a:t>                   (огонь)</a:t>
            </a:r>
          </a:p>
          <a:p>
            <a:pPr>
              <a:lnSpc>
                <a:spcPct val="90000"/>
              </a:lnSpc>
              <a:buClr>
                <a:schemeClr val="accent3"/>
              </a:buClr>
              <a:buFont typeface="Wingdings" pitchFamily="2" charset="2"/>
              <a:buChar char="v"/>
              <a:defRPr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  Шипит и злится, а воды боится.</a:t>
            </a:r>
          </a:p>
          <a:p>
            <a:pPr>
              <a:lnSpc>
                <a:spcPct val="90000"/>
              </a:lnSpc>
              <a:buClr>
                <a:schemeClr val="accent3"/>
              </a:buClr>
              <a:buNone/>
              <a:defRPr/>
            </a:pPr>
            <a:r>
              <a:rPr lang="ru-RU" sz="1600" b="1" i="1" dirty="0" smtClean="0">
                <a:latin typeface="Arial" pitchFamily="34" charset="0"/>
                <a:cs typeface="Arial" pitchFamily="34" charset="0"/>
              </a:rPr>
              <a:t>                   (огонь)</a:t>
            </a:r>
          </a:p>
          <a:p>
            <a:pPr>
              <a:lnSpc>
                <a:spcPct val="90000"/>
              </a:lnSpc>
              <a:buClr>
                <a:schemeClr val="accent3"/>
              </a:buClr>
              <a:buFont typeface="Wingdings" pitchFamily="2" charset="2"/>
              <a:buChar char="v"/>
              <a:defRPr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Палочка тоненькая, но не игрушка</a:t>
            </a:r>
          </a:p>
          <a:p>
            <a:pPr>
              <a:lnSpc>
                <a:spcPct val="90000"/>
              </a:lnSpc>
              <a:buClr>
                <a:schemeClr val="accent3"/>
              </a:buClr>
              <a:buNone/>
              <a:defRPr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Живёт в своей коробушки.</a:t>
            </a:r>
          </a:p>
          <a:p>
            <a:pPr>
              <a:lnSpc>
                <a:spcPct val="90000"/>
              </a:lnSpc>
              <a:buClr>
                <a:schemeClr val="accent3"/>
              </a:buClr>
              <a:buNone/>
              <a:defRPr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В руки детям попадёт-</a:t>
            </a:r>
          </a:p>
          <a:p>
            <a:pPr>
              <a:lnSpc>
                <a:spcPct val="90000"/>
              </a:lnSpc>
              <a:buClr>
                <a:schemeClr val="accent3"/>
              </a:buClr>
              <a:buNone/>
              <a:defRPr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Беду большую принесёт.</a:t>
            </a:r>
          </a:p>
          <a:p>
            <a:pPr>
              <a:lnSpc>
                <a:spcPct val="90000"/>
              </a:lnSpc>
              <a:buClr>
                <a:schemeClr val="accent3"/>
              </a:buClr>
              <a:buNone/>
              <a:defRPr/>
            </a:pPr>
            <a:r>
              <a:rPr lang="ru-RU" sz="1600" b="1" i="1" dirty="0" smtClean="0">
                <a:latin typeface="Arial" pitchFamily="34" charset="0"/>
                <a:cs typeface="Arial" pitchFamily="34" charset="0"/>
              </a:rPr>
              <a:t>             (спичка)</a:t>
            </a:r>
          </a:p>
          <a:p>
            <a:pPr>
              <a:lnSpc>
                <a:spcPct val="90000"/>
              </a:lnSpc>
              <a:buClr>
                <a:schemeClr val="accent3"/>
              </a:buClr>
              <a:buNone/>
              <a:defRPr/>
            </a:pPr>
            <a:endParaRPr lang="ru-RU" sz="1600" b="1" i="1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7" descr="C:\Documents and Settings\Дом\Мои документы\огонь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14744" y="1428736"/>
            <a:ext cx="1114425" cy="1428750"/>
          </a:xfrm>
          <a:prstGeom prst="rect">
            <a:avLst/>
          </a:prstGeom>
          <a:noFill/>
        </p:spPr>
      </p:pic>
      <p:pic>
        <p:nvPicPr>
          <p:cNvPr id="5" name="Picture 3" descr="HH0675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429124" y="3929066"/>
            <a:ext cx="2110922" cy="24321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Загадки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Я мчусь с сиеной на пожар,</a:t>
            </a:r>
            <a:br>
              <a:rPr lang="ru-RU" sz="1600" dirty="0" smtClean="0">
                <a:latin typeface="Arial" pitchFamily="34" charset="0"/>
                <a:cs typeface="Arial" pitchFamily="34" charset="0"/>
              </a:rPr>
            </a:br>
            <a:r>
              <a:rPr lang="ru-RU" sz="1600" dirty="0" smtClean="0">
                <a:latin typeface="Arial" pitchFamily="34" charset="0"/>
                <a:cs typeface="Arial" pitchFamily="34" charset="0"/>
              </a:rPr>
              <a:t>Везу я воду с пеной.</a:t>
            </a:r>
            <a:br>
              <a:rPr lang="ru-RU" sz="1600" dirty="0" smtClean="0">
                <a:latin typeface="Arial" pitchFamily="34" charset="0"/>
                <a:cs typeface="Arial" pitchFamily="34" charset="0"/>
              </a:rPr>
            </a:br>
            <a:r>
              <a:rPr lang="ru-RU" sz="1600" dirty="0" smtClean="0">
                <a:latin typeface="Arial" pitchFamily="34" charset="0"/>
                <a:cs typeface="Arial" pitchFamily="34" charset="0"/>
              </a:rPr>
              <a:t>Потушим вмиг огонь и жар</a:t>
            </a:r>
            <a:br>
              <a:rPr lang="ru-RU" sz="1600" dirty="0" smtClean="0">
                <a:latin typeface="Arial" pitchFamily="34" charset="0"/>
                <a:cs typeface="Arial" pitchFamily="34" charset="0"/>
              </a:rPr>
            </a:br>
            <a:r>
              <a:rPr lang="ru-RU" sz="1600" dirty="0" smtClean="0">
                <a:latin typeface="Arial" pitchFamily="34" charset="0"/>
                <a:cs typeface="Arial" pitchFamily="34" charset="0"/>
              </a:rPr>
              <a:t>Мы быстро, словно стрелы. </a:t>
            </a:r>
            <a:br>
              <a:rPr lang="ru-RU" sz="1600" dirty="0" smtClean="0">
                <a:latin typeface="Arial" pitchFamily="34" charset="0"/>
                <a:cs typeface="Arial" pitchFamily="34" charset="0"/>
              </a:rPr>
            </a:br>
            <a:r>
              <a:rPr lang="ru-RU" sz="1600" b="1" i="1" dirty="0" smtClean="0">
                <a:latin typeface="Arial" pitchFamily="34" charset="0"/>
                <a:cs typeface="Arial" pitchFamily="34" charset="0"/>
              </a:rPr>
              <a:t>         (пожарная машина)</a:t>
            </a:r>
          </a:p>
          <a:p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     Смел огонь, они смелее, </a:t>
            </a:r>
            <a:br>
              <a:rPr lang="ru-RU" sz="1600" dirty="0" smtClean="0">
                <a:latin typeface="Arial" pitchFamily="34" charset="0"/>
                <a:cs typeface="Arial" pitchFamily="34" charset="0"/>
              </a:rPr>
            </a:br>
            <a:r>
              <a:rPr lang="ru-RU" sz="1600" dirty="0" smtClean="0">
                <a:latin typeface="Arial" pitchFamily="34" charset="0"/>
                <a:cs typeface="Arial" pitchFamily="34" charset="0"/>
              </a:rPr>
              <a:t>Он силен, они сильнее,</a:t>
            </a:r>
            <a:br>
              <a:rPr lang="ru-RU" sz="1600" dirty="0" smtClean="0">
                <a:latin typeface="Arial" pitchFamily="34" charset="0"/>
                <a:cs typeface="Arial" pitchFamily="34" charset="0"/>
              </a:rPr>
            </a:br>
            <a:r>
              <a:rPr lang="ru-RU" sz="1600" dirty="0" smtClean="0">
                <a:latin typeface="Arial" pitchFamily="34" charset="0"/>
                <a:cs typeface="Arial" pitchFamily="34" charset="0"/>
              </a:rPr>
              <a:t>Их огнем не испугать,</a:t>
            </a:r>
            <a:br>
              <a:rPr lang="ru-RU" sz="1600" dirty="0" smtClean="0">
                <a:latin typeface="Arial" pitchFamily="34" charset="0"/>
                <a:cs typeface="Arial" pitchFamily="34" charset="0"/>
              </a:rPr>
            </a:br>
            <a:r>
              <a:rPr lang="ru-RU" sz="1600" dirty="0" smtClean="0">
                <a:latin typeface="Arial" pitchFamily="34" charset="0"/>
                <a:cs typeface="Arial" pitchFamily="34" charset="0"/>
              </a:rPr>
              <a:t>Им к огню не привыкать! </a:t>
            </a:r>
            <a:br>
              <a:rPr lang="ru-RU" sz="1600" dirty="0" smtClean="0">
                <a:latin typeface="Arial" pitchFamily="34" charset="0"/>
                <a:cs typeface="Arial" pitchFamily="34" charset="0"/>
              </a:rPr>
            </a:br>
            <a:r>
              <a:rPr lang="ru-RU" sz="1600" dirty="0" smtClean="0">
                <a:latin typeface="Arial" pitchFamily="34" charset="0"/>
                <a:cs typeface="Arial" pitchFamily="34" charset="0"/>
              </a:rPr>
              <a:t>           </a:t>
            </a:r>
            <a:r>
              <a:rPr lang="ru-RU" sz="1600" b="1" i="1" dirty="0" smtClean="0">
                <a:latin typeface="Arial" pitchFamily="34" charset="0"/>
                <a:cs typeface="Arial" pitchFamily="34" charset="0"/>
              </a:rPr>
              <a:t>(пожарные) </a:t>
            </a:r>
            <a:r>
              <a:rPr lang="ru-RU" sz="1600" dirty="0" smtClean="0">
                <a:latin typeface="Arial" pitchFamily="34" charset="0"/>
                <a:cs typeface="Arial" pitchFamily="34" charset="0"/>
              </a:rPr>
              <a:t/>
            </a:r>
            <a:br>
              <a:rPr lang="ru-RU" sz="1600" dirty="0" smtClean="0">
                <a:latin typeface="Arial" pitchFamily="34" charset="0"/>
                <a:cs typeface="Arial" pitchFamily="34" charset="0"/>
              </a:rPr>
            </a:br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Висит - молчит, а перевернешь, шипит, и пена летит</a:t>
            </a:r>
            <a:br>
              <a:rPr lang="ru-RU" sz="1600" dirty="0" smtClean="0">
                <a:latin typeface="Arial" pitchFamily="34" charset="0"/>
                <a:cs typeface="Arial" pitchFamily="34" charset="0"/>
              </a:rPr>
            </a:br>
            <a:r>
              <a:rPr lang="ru-RU" sz="1600" b="1" i="1" dirty="0" smtClean="0">
                <a:latin typeface="Arial" pitchFamily="34" charset="0"/>
                <a:cs typeface="Arial" pitchFamily="34" charset="0"/>
              </a:rPr>
              <a:t>             (огнетушитель)  </a:t>
            </a:r>
            <a:br>
              <a:rPr lang="ru-RU" sz="1600" b="1" i="1" dirty="0" smtClean="0">
                <a:latin typeface="Arial" pitchFamily="34" charset="0"/>
                <a:cs typeface="Arial" pitchFamily="34" charset="0"/>
              </a:rPr>
            </a:br>
            <a:endParaRPr lang="ru-RU" sz="1600" b="1" i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пожар2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000760" y="4000504"/>
            <a:ext cx="1659625" cy="252483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7" name="Picture 3" descr="C:\Documents and Settings\Дом\Мои документы\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5857884" y="1357298"/>
            <a:ext cx="2571768" cy="1714502"/>
          </a:xfrm>
          <a:prstGeom prst="rect">
            <a:avLst/>
          </a:prstGeom>
          <a:noFill/>
        </p:spPr>
      </p:pic>
      <p:pic>
        <p:nvPicPr>
          <p:cNvPr id="1029" name="Picture 5" descr="C:\Documents and Settings\Дом\Мои документы\i (1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3786182" y="2857496"/>
            <a:ext cx="1543050" cy="1643064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2" dur="2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Цель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83568" y="1401634"/>
            <a:ext cx="7467600" cy="4873752"/>
          </a:xfrm>
        </p:spPr>
        <p:txBody>
          <a:bodyPr/>
          <a:lstStyle/>
          <a:p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Знакомство с профессиями, связанные с огнём, раскрыть значимость труда, показать его опасность;</a:t>
            </a:r>
          </a:p>
          <a:p>
            <a:r>
              <a:rPr lang="ru-RU" sz="2000" dirty="0">
                <a:latin typeface="Arial" pitchFamily="34" charset="0"/>
                <a:cs typeface="Arial" pitchFamily="34" charset="0"/>
              </a:rPr>
              <a:t>формирование у детей осознанного и ответственного отношения к выполнению правил пожарной безопасности; </a:t>
            </a:r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вооружить знаниями, умениями и навыками необходимыми для действия в экстремальных ситуациях.</a:t>
            </a:r>
          </a:p>
          <a:p>
            <a:endParaRPr lang="ru-RU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7" descr="C:\Documents and Settings\Дом\Мои документы\огонь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86512" y="4786322"/>
            <a:ext cx="1114425" cy="142875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Поиграем?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r>
              <a:rPr lang="ru-RU" sz="2000" dirty="0" smtClean="0">
                <a:latin typeface="Arial" pitchFamily="34" charset="0"/>
                <a:cs typeface="Arial" pitchFamily="34" charset="0"/>
              </a:rPr>
              <a:t>Я задаю Вам вопросы, а Вы будете хором отвечать:</a:t>
            </a:r>
          </a:p>
          <a:p>
            <a:pPr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             </a:t>
            </a:r>
            <a:r>
              <a:rPr lang="ru-RU" sz="2000" b="1" i="1" dirty="0" smtClean="0">
                <a:latin typeface="Arial" pitchFamily="34" charset="0"/>
                <a:cs typeface="Arial" pitchFamily="34" charset="0"/>
              </a:rPr>
              <a:t>«Это я, это я, это - все мои друзья!» </a:t>
            </a:r>
          </a:p>
          <a:p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2" descr="C:\Documents and Settings\Дом\Мои документы\Поиграем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072066" y="1571612"/>
            <a:ext cx="2786082" cy="178595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1800" dirty="0" smtClean="0">
                <a:latin typeface="Arial" pitchFamily="34" charset="0"/>
                <a:cs typeface="Arial" pitchFamily="34" charset="0"/>
              </a:rPr>
              <a:t>-Кто, услышав запах гари, Сообщает о пожаре?</a:t>
            </a:r>
          </a:p>
          <a:p>
            <a:r>
              <a:rPr lang="ru-RU" sz="1800" dirty="0" smtClean="0">
                <a:latin typeface="Arial" pitchFamily="34" charset="0"/>
                <a:cs typeface="Arial" pitchFamily="34" charset="0"/>
              </a:rPr>
              <a:t> -</a:t>
            </a:r>
            <a:r>
              <a:rPr lang="ru-RU" sz="1800" i="1" dirty="0" smtClean="0">
                <a:latin typeface="Arial" pitchFamily="34" charset="0"/>
                <a:cs typeface="Arial" pitchFamily="34" charset="0"/>
              </a:rPr>
              <a:t>Это я, это я, это – все мои друзья!!!</a:t>
            </a:r>
          </a:p>
          <a:p>
            <a:endParaRPr lang="ru-RU" sz="1800" dirty="0" smtClean="0">
              <a:latin typeface="Arial" pitchFamily="34" charset="0"/>
              <a:cs typeface="Arial" pitchFamily="34" charset="0"/>
            </a:endParaRPr>
          </a:p>
          <a:p>
            <a:endParaRPr lang="ru-RU" sz="18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800" dirty="0" smtClean="0">
                <a:latin typeface="Arial" pitchFamily="34" charset="0"/>
                <a:cs typeface="Arial" pitchFamily="34" charset="0"/>
              </a:rPr>
              <a:t> -Кто из Вас, заметив дым, Говорит: «Пожар! Горим!»?</a:t>
            </a:r>
          </a:p>
          <a:p>
            <a:r>
              <a:rPr lang="ru-RU" sz="1800" i="1" dirty="0" smtClean="0">
                <a:latin typeface="Arial" pitchFamily="34" charset="0"/>
                <a:cs typeface="Arial" pitchFamily="34" charset="0"/>
              </a:rPr>
              <a:t>- Это я, это я, это – все мои друзья!!!</a:t>
            </a:r>
          </a:p>
          <a:p>
            <a:endParaRPr lang="ru-RU" sz="1800" dirty="0" smtClean="0">
              <a:latin typeface="Arial" pitchFamily="34" charset="0"/>
              <a:cs typeface="Arial" pitchFamily="34" charset="0"/>
            </a:endParaRPr>
          </a:p>
          <a:p>
            <a:endParaRPr lang="ru-RU" sz="18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800" dirty="0" smtClean="0">
                <a:latin typeface="Arial" pitchFamily="34" charset="0"/>
                <a:cs typeface="Arial" pitchFamily="34" charset="0"/>
              </a:rPr>
              <a:t> -Кто из Вас шалит с огнём Утром, вечером и днём? ------------- </a:t>
            </a:r>
          </a:p>
          <a:p>
            <a:endParaRPr lang="ru-RU" dirty="0"/>
          </a:p>
        </p:txBody>
      </p:sp>
      <p:pic>
        <p:nvPicPr>
          <p:cNvPr id="4" name="Picture 8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580112" y="4778395"/>
            <a:ext cx="1276350" cy="152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3" descr="C:\Documents and Settings\Дом\Мои документы\01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000760" y="1428736"/>
            <a:ext cx="1928826" cy="1500198"/>
          </a:xfrm>
          <a:prstGeom prst="rect">
            <a:avLst/>
          </a:prstGeom>
          <a:noFill/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660232" y="3092922"/>
            <a:ext cx="1893087" cy="1502911"/>
          </a:xfrm>
          <a:prstGeom prst="rect">
            <a:avLst/>
          </a:prstGeom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/>
          </a:bodyPr>
          <a:lstStyle/>
          <a:p>
            <a:r>
              <a:rPr lang="ru-RU" sz="1800" dirty="0" smtClean="0">
                <a:latin typeface="Arial" pitchFamily="34" charset="0"/>
                <a:cs typeface="Arial" pitchFamily="34" charset="0"/>
              </a:rPr>
              <a:t>-Кто, почуяв газ в квартире, позвонит по «04»?</a:t>
            </a:r>
          </a:p>
          <a:p>
            <a:r>
              <a:rPr lang="ru-RU" sz="1800" dirty="0" smtClean="0">
                <a:latin typeface="Arial" pitchFamily="34" charset="0"/>
                <a:cs typeface="Arial" pitchFamily="34" charset="0"/>
              </a:rPr>
              <a:t>-</a:t>
            </a:r>
            <a:r>
              <a:rPr lang="ru-RU" sz="1800" i="1" dirty="0" smtClean="0">
                <a:latin typeface="Arial" pitchFamily="34" charset="0"/>
                <a:cs typeface="Arial" pitchFamily="34" charset="0"/>
              </a:rPr>
              <a:t>Это я, это я, это- все мои друзья!!!</a:t>
            </a:r>
          </a:p>
          <a:p>
            <a:endParaRPr lang="ru-RU" sz="1800" dirty="0" smtClean="0">
              <a:latin typeface="Arial" pitchFamily="34" charset="0"/>
              <a:cs typeface="Arial" pitchFamily="34" charset="0"/>
            </a:endParaRPr>
          </a:p>
          <a:p>
            <a:endParaRPr lang="ru-RU" sz="18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800" dirty="0" smtClean="0">
                <a:latin typeface="Arial" pitchFamily="34" charset="0"/>
                <a:cs typeface="Arial" pitchFamily="34" charset="0"/>
              </a:rPr>
              <a:t>- Кто костров не разжигает и другим не разрешает?</a:t>
            </a:r>
          </a:p>
          <a:p>
            <a:r>
              <a:rPr lang="ru-RU" sz="1800" dirty="0" smtClean="0">
                <a:latin typeface="Arial" pitchFamily="34" charset="0"/>
                <a:cs typeface="Arial" pitchFamily="34" charset="0"/>
              </a:rPr>
              <a:t>- </a:t>
            </a:r>
            <a:r>
              <a:rPr lang="ru-RU" sz="1800" i="1" dirty="0" smtClean="0">
                <a:latin typeface="Arial" pitchFamily="34" charset="0"/>
                <a:cs typeface="Arial" pitchFamily="34" charset="0"/>
              </a:rPr>
              <a:t>Это я, это я, это – все мои друзья!!! </a:t>
            </a:r>
          </a:p>
          <a:p>
            <a:endParaRPr lang="ru-RU" sz="1800" dirty="0" smtClean="0">
              <a:latin typeface="Arial" pitchFamily="34" charset="0"/>
              <a:cs typeface="Arial" pitchFamily="34" charset="0"/>
            </a:endParaRPr>
          </a:p>
          <a:p>
            <a:endParaRPr lang="ru-RU" sz="18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800" dirty="0" smtClean="0">
                <a:latin typeface="Arial" pitchFamily="34" charset="0"/>
                <a:cs typeface="Arial" pitchFamily="34" charset="0"/>
              </a:rPr>
              <a:t>-Кто от маленькой сестрички  прячет, дети, дома спички? </a:t>
            </a:r>
          </a:p>
          <a:p>
            <a:r>
              <a:rPr lang="ru-RU" sz="1800" dirty="0" smtClean="0">
                <a:latin typeface="Arial" pitchFamily="34" charset="0"/>
                <a:cs typeface="Arial" pitchFamily="34" charset="0"/>
              </a:rPr>
              <a:t>-</a:t>
            </a:r>
            <a:r>
              <a:rPr lang="ru-RU" sz="1800" i="1" dirty="0" smtClean="0">
                <a:latin typeface="Arial" pitchFamily="34" charset="0"/>
                <a:cs typeface="Arial" pitchFamily="34" charset="0"/>
              </a:rPr>
              <a:t>Это я, это я, это – все мои друзья!!! </a:t>
            </a:r>
            <a:endParaRPr lang="ru-RU" sz="1800" i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372200" y="2564904"/>
            <a:ext cx="2286015" cy="17859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5" name="Picture 5" descr="C:\Documents and Settings\Дом\Мои документы\ттт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860032" y="4941168"/>
            <a:ext cx="1733550" cy="1428750"/>
          </a:xfrm>
          <a:prstGeom prst="rect">
            <a:avLst/>
          </a:prstGeom>
          <a:noFill/>
        </p:spPr>
      </p:pic>
      <p:pic>
        <p:nvPicPr>
          <p:cNvPr id="2051" name="Picture 3" descr="C:\Documents and Settings\Дом\Мои документы\i (1).jpg"/>
          <p:cNvPicPr>
            <a:picLocks noChangeAspect="1" noChangeArrowheads="1"/>
          </p:cNvPicPr>
          <p:nvPr/>
        </p:nvPicPr>
        <p:blipFill>
          <a:blip r:embed="rId4"/>
          <a:srcRect/>
          <a:stretch>
            <a:fillRect/>
          </a:stretch>
        </p:blipFill>
        <p:spPr bwMode="auto">
          <a:xfrm>
            <a:off x="5857884" y="214290"/>
            <a:ext cx="1928826" cy="214314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1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2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3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34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5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36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4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5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5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5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5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Доскажи      словечко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J"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Выпал на пол уголёк,</a:t>
            </a:r>
          </a:p>
          <a:p>
            <a:pPr>
              <a:buNone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Деревянный пол зажёг,</a:t>
            </a:r>
          </a:p>
          <a:p>
            <a:pPr>
              <a:buNone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Не смотри, не жди,  не стой,</a:t>
            </a:r>
          </a:p>
          <a:p>
            <a:pPr>
              <a:buNone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А туши его</a:t>
            </a:r>
            <a:r>
              <a:rPr lang="ru-RU" sz="1600" b="1" i="1" dirty="0" smtClean="0">
                <a:latin typeface="Arial" pitchFamily="34" charset="0"/>
                <a:cs typeface="Arial" pitchFamily="34" charset="0"/>
              </a:rPr>
              <a:t>…(водой)</a:t>
            </a:r>
          </a:p>
          <a:p>
            <a:pPr>
              <a:buFont typeface="Wingdings" pitchFamily="2" charset="2"/>
              <a:buChar char="J"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   Если младшие сестрички</a:t>
            </a:r>
          </a:p>
          <a:p>
            <a:pPr>
              <a:buNone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Зажигают дома спички,</a:t>
            </a:r>
          </a:p>
          <a:p>
            <a:pPr>
              <a:buNone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Что ты должен предпринять?</a:t>
            </a:r>
          </a:p>
          <a:p>
            <a:pPr>
              <a:buNone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Сразу спички те</a:t>
            </a:r>
            <a:r>
              <a:rPr lang="ru-RU" sz="1600" b="1" i="1" dirty="0" smtClean="0">
                <a:latin typeface="Arial" pitchFamily="34" charset="0"/>
                <a:cs typeface="Arial" pitchFamily="34" charset="0"/>
              </a:rPr>
              <a:t>…(отнять)</a:t>
            </a:r>
          </a:p>
          <a:p>
            <a:pPr>
              <a:buNone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     Кто с огнём не осторожен</a:t>
            </a:r>
          </a:p>
          <a:p>
            <a:pPr>
              <a:lnSpc>
                <a:spcPct val="90000"/>
              </a:lnSpc>
              <a:buNone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У того пожар возможен.</a:t>
            </a:r>
          </a:p>
          <a:p>
            <a:pPr>
              <a:lnSpc>
                <a:spcPct val="90000"/>
              </a:lnSpc>
              <a:buNone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Дети, помните о том,</a:t>
            </a:r>
          </a:p>
          <a:p>
            <a:pPr>
              <a:lnSpc>
                <a:spcPct val="90000"/>
              </a:lnSpc>
              <a:buNone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Что нельзя шутить с </a:t>
            </a:r>
            <a:r>
              <a:rPr lang="ru-RU" sz="1600" b="1" i="1" dirty="0" smtClean="0">
                <a:latin typeface="Arial" pitchFamily="34" charset="0"/>
                <a:cs typeface="Arial" pitchFamily="34" charset="0"/>
              </a:rPr>
              <a:t>…(огнём)</a:t>
            </a:r>
          </a:p>
          <a:p>
            <a:pPr>
              <a:lnSpc>
                <a:spcPct val="90000"/>
              </a:lnSpc>
              <a:buFont typeface="Wingdings" pitchFamily="2" charset="2"/>
              <a:buChar char="J"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  Если где хранится мусор</a:t>
            </a:r>
          </a:p>
          <a:p>
            <a:pPr>
              <a:lnSpc>
                <a:spcPct val="90000"/>
              </a:lnSpc>
              <a:buNone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Если просто разный хлам-</a:t>
            </a:r>
          </a:p>
          <a:p>
            <a:pPr>
              <a:lnSpc>
                <a:spcPct val="90000"/>
              </a:lnSpc>
              <a:buNone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Надо будет потрудится,</a:t>
            </a:r>
          </a:p>
          <a:p>
            <a:pPr>
              <a:lnSpc>
                <a:spcPct val="90000"/>
              </a:lnSpc>
              <a:buNone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Навести порядок там.</a:t>
            </a:r>
          </a:p>
          <a:p>
            <a:pPr>
              <a:lnSpc>
                <a:spcPct val="90000"/>
              </a:lnSpc>
              <a:buNone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Метлу лопаты взяли</a:t>
            </a:r>
          </a:p>
          <a:p>
            <a:pPr>
              <a:lnSpc>
                <a:spcPct val="90000"/>
              </a:lnSpc>
              <a:buNone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И быстро всё</a:t>
            </a:r>
            <a:r>
              <a:rPr lang="ru-RU" sz="1600" b="1" i="1" dirty="0" smtClean="0">
                <a:latin typeface="Arial" pitchFamily="34" charset="0"/>
                <a:cs typeface="Arial" pitchFamily="34" charset="0"/>
              </a:rPr>
              <a:t>…(убрали)</a:t>
            </a:r>
          </a:p>
          <a:p>
            <a:pPr>
              <a:lnSpc>
                <a:spcPct val="90000"/>
              </a:lnSpc>
              <a:buNone/>
            </a:pPr>
            <a:endParaRPr lang="ru-RU" sz="1600" b="1" i="1" dirty="0" smtClean="0">
              <a:latin typeface="Arial" pitchFamily="34" charset="0"/>
              <a:cs typeface="Arial" pitchFamily="34" charset="0"/>
            </a:endParaRPr>
          </a:p>
          <a:p>
            <a:endParaRPr lang="ru-RU" dirty="0"/>
          </a:p>
        </p:txBody>
      </p:sp>
      <p:pic>
        <p:nvPicPr>
          <p:cNvPr id="4" name="Рисунок 3" descr="пожар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000496" y="2071678"/>
            <a:ext cx="2663209" cy="3316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Доскажи       словечко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1500" dirty="0" smtClean="0">
                <a:latin typeface="Arial" pitchFamily="34" charset="0"/>
                <a:cs typeface="Arial" pitchFamily="34" charset="0"/>
              </a:rPr>
              <a:t>Победит огонь коварный</a:t>
            </a:r>
            <a:br>
              <a:rPr lang="ru-RU" sz="1500" dirty="0" smtClean="0">
                <a:latin typeface="Arial" pitchFamily="34" charset="0"/>
                <a:cs typeface="Arial" pitchFamily="34" charset="0"/>
              </a:rPr>
            </a:br>
            <a:r>
              <a:rPr lang="ru-RU" sz="1500" dirty="0" smtClean="0">
                <a:latin typeface="Arial" pitchFamily="34" charset="0"/>
                <a:cs typeface="Arial" pitchFamily="34" charset="0"/>
              </a:rPr>
              <a:t>Тот, кого зовут…</a:t>
            </a:r>
            <a:r>
              <a:rPr lang="ru-RU" sz="1500" b="1" i="1" dirty="0" smtClean="0">
                <a:latin typeface="Arial" pitchFamily="34" charset="0"/>
                <a:cs typeface="Arial" pitchFamily="34" charset="0"/>
              </a:rPr>
              <a:t>(пожарный</a:t>
            </a:r>
            <a:r>
              <a:rPr lang="ru-RU" sz="1500" dirty="0" smtClean="0">
                <a:latin typeface="Arial" pitchFamily="34" charset="0"/>
                <a:cs typeface="Arial" pitchFamily="34" charset="0"/>
              </a:rPr>
              <a:t>) </a:t>
            </a:r>
          </a:p>
          <a:p>
            <a:endParaRPr lang="ru-RU" sz="15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500" dirty="0" smtClean="0">
                <a:latin typeface="Arial" pitchFamily="34" charset="0"/>
                <a:cs typeface="Arial" pitchFamily="34" charset="0"/>
              </a:rPr>
              <a:t> Днем ли, ночью, утром рано</a:t>
            </a:r>
            <a:br>
              <a:rPr lang="ru-RU" sz="1500" dirty="0" smtClean="0">
                <a:latin typeface="Arial" pitchFamily="34" charset="0"/>
                <a:cs typeface="Arial" pitchFamily="34" charset="0"/>
              </a:rPr>
            </a:br>
            <a:r>
              <a:rPr lang="ru-RU" sz="1500" dirty="0" smtClean="0">
                <a:latin typeface="Arial" pitchFamily="34" charset="0"/>
                <a:cs typeface="Arial" pitchFamily="34" charset="0"/>
              </a:rPr>
              <a:t>Если что – то загорится,</a:t>
            </a:r>
            <a:br>
              <a:rPr lang="ru-RU" sz="1500" dirty="0" smtClean="0">
                <a:latin typeface="Arial" pitchFamily="34" charset="0"/>
                <a:cs typeface="Arial" pitchFamily="34" charset="0"/>
              </a:rPr>
            </a:br>
            <a:r>
              <a:rPr lang="ru-RU" sz="1500" dirty="0" smtClean="0">
                <a:latin typeface="Arial" pitchFamily="34" charset="0"/>
                <a:cs typeface="Arial" pitchFamily="34" charset="0"/>
              </a:rPr>
              <a:t>То пожарная охрана</a:t>
            </a:r>
            <a:br>
              <a:rPr lang="ru-RU" sz="1500" dirty="0" smtClean="0">
                <a:latin typeface="Arial" pitchFamily="34" charset="0"/>
                <a:cs typeface="Arial" pitchFamily="34" charset="0"/>
              </a:rPr>
            </a:br>
            <a:r>
              <a:rPr lang="ru-RU" sz="1500" dirty="0" smtClean="0">
                <a:latin typeface="Arial" pitchFamily="34" charset="0"/>
                <a:cs typeface="Arial" pitchFamily="34" charset="0"/>
              </a:rPr>
              <a:t>На подмогу быстро мчится</a:t>
            </a:r>
            <a:br>
              <a:rPr lang="ru-RU" sz="1500" dirty="0" smtClean="0">
                <a:latin typeface="Arial" pitchFamily="34" charset="0"/>
                <a:cs typeface="Arial" pitchFamily="34" charset="0"/>
              </a:rPr>
            </a:br>
            <a:r>
              <a:rPr lang="ru-RU" sz="1500" dirty="0" smtClean="0">
                <a:latin typeface="Arial" pitchFamily="34" charset="0"/>
                <a:cs typeface="Arial" pitchFamily="34" charset="0"/>
              </a:rPr>
              <a:t>Крепко помните друзья,</a:t>
            </a:r>
            <a:br>
              <a:rPr lang="ru-RU" sz="1500" dirty="0" smtClean="0">
                <a:latin typeface="Arial" pitchFamily="34" charset="0"/>
                <a:cs typeface="Arial" pitchFamily="34" charset="0"/>
              </a:rPr>
            </a:br>
            <a:r>
              <a:rPr lang="ru-RU" sz="1500" dirty="0" smtClean="0">
                <a:latin typeface="Arial" pitchFamily="34" charset="0"/>
                <a:cs typeface="Arial" pitchFamily="34" charset="0"/>
              </a:rPr>
              <a:t>Что с огнем шутить…(</a:t>
            </a:r>
            <a:r>
              <a:rPr lang="ru-RU" sz="1500" b="1" i="1" dirty="0" smtClean="0">
                <a:latin typeface="Arial" pitchFamily="34" charset="0"/>
                <a:cs typeface="Arial" pitchFamily="34" charset="0"/>
              </a:rPr>
              <a:t>НЕЛЬЗЯ!)</a:t>
            </a:r>
          </a:p>
          <a:p>
            <a:endParaRPr lang="ru-RU" sz="1500" b="1" i="1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500" dirty="0" smtClean="0">
                <a:latin typeface="Arial" pitchFamily="34" charset="0"/>
                <a:cs typeface="Arial" pitchFamily="34" charset="0"/>
              </a:rPr>
              <a:t>Что за тесный, тесный дом? </a:t>
            </a:r>
            <a:br>
              <a:rPr lang="ru-RU" sz="1500" dirty="0" smtClean="0">
                <a:latin typeface="Arial" pitchFamily="34" charset="0"/>
                <a:cs typeface="Arial" pitchFamily="34" charset="0"/>
              </a:rPr>
            </a:br>
            <a:r>
              <a:rPr lang="ru-RU" sz="1500" dirty="0" smtClean="0">
                <a:latin typeface="Arial" pitchFamily="34" charset="0"/>
                <a:cs typeface="Arial" pitchFamily="34" charset="0"/>
              </a:rPr>
              <a:t>Сто сестричек жмутся в нем. </a:t>
            </a:r>
            <a:br>
              <a:rPr lang="ru-RU" sz="1500" dirty="0" smtClean="0">
                <a:latin typeface="Arial" pitchFamily="34" charset="0"/>
                <a:cs typeface="Arial" pitchFamily="34" charset="0"/>
              </a:rPr>
            </a:br>
            <a:r>
              <a:rPr lang="ru-RU" sz="1500" dirty="0" smtClean="0">
                <a:latin typeface="Arial" pitchFamily="34" charset="0"/>
                <a:cs typeface="Arial" pitchFamily="34" charset="0"/>
              </a:rPr>
              <a:t>И любая из сестричек </a:t>
            </a:r>
            <a:br>
              <a:rPr lang="ru-RU" sz="1500" dirty="0" smtClean="0">
                <a:latin typeface="Arial" pitchFamily="34" charset="0"/>
                <a:cs typeface="Arial" pitchFamily="34" charset="0"/>
              </a:rPr>
            </a:br>
            <a:r>
              <a:rPr lang="ru-RU" sz="1500" dirty="0" smtClean="0">
                <a:latin typeface="Arial" pitchFamily="34" charset="0"/>
                <a:cs typeface="Arial" pitchFamily="34" charset="0"/>
              </a:rPr>
              <a:t>Может вспыхнуть, как костер. </a:t>
            </a:r>
            <a:br>
              <a:rPr lang="ru-RU" sz="1500" dirty="0" smtClean="0">
                <a:latin typeface="Arial" pitchFamily="34" charset="0"/>
                <a:cs typeface="Arial" pitchFamily="34" charset="0"/>
              </a:rPr>
            </a:br>
            <a:r>
              <a:rPr lang="ru-RU" sz="1500" dirty="0" smtClean="0">
                <a:latin typeface="Arial" pitchFamily="34" charset="0"/>
                <a:cs typeface="Arial" pitchFamily="34" charset="0"/>
              </a:rPr>
              <a:t>Не шути с сестричками, </a:t>
            </a:r>
            <a:br>
              <a:rPr lang="ru-RU" sz="1500" dirty="0" smtClean="0">
                <a:latin typeface="Arial" pitchFamily="34" charset="0"/>
                <a:cs typeface="Arial" pitchFamily="34" charset="0"/>
              </a:rPr>
            </a:br>
            <a:r>
              <a:rPr lang="ru-RU" sz="1500" dirty="0" smtClean="0">
                <a:latin typeface="Arial" pitchFamily="34" charset="0"/>
                <a:cs typeface="Arial" pitchFamily="34" charset="0"/>
              </a:rPr>
              <a:t>Тоненькими … </a:t>
            </a:r>
            <a:r>
              <a:rPr lang="ru-RU" sz="1500" b="1" i="1" dirty="0" smtClean="0">
                <a:latin typeface="Arial" pitchFamily="34" charset="0"/>
                <a:cs typeface="Arial" pitchFamily="34" charset="0"/>
              </a:rPr>
              <a:t>(спичками)</a:t>
            </a:r>
            <a:r>
              <a:rPr lang="ru-RU" sz="1500" dirty="0" smtClean="0">
                <a:latin typeface="Arial" pitchFamily="34" charset="0"/>
                <a:cs typeface="Arial" pitchFamily="34" charset="0"/>
              </a:rPr>
              <a:t> </a:t>
            </a:r>
            <a:endParaRPr lang="ru-RU" sz="1500" b="1" i="1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Рисунок 3" descr="пожар1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429124" y="2143116"/>
            <a:ext cx="2663209" cy="33164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4" descr="0024-024-Kazhdyj-iz-nas-zametivshij-pozhar-dolzhen-nemedlenno-soobschit-ob-etom-v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0"/>
            <a:ext cx="9121637" cy="6858000"/>
          </a:xfrm>
          <a:prstGeom prst="rect">
            <a:avLst/>
          </a:prstGeom>
          <a:noFill/>
        </p:spPr>
      </p:pic>
      <p:pic>
        <p:nvPicPr>
          <p:cNvPr id="3" name="Picture 7" descr="C:\Documents and Settings\Дом\Мои документы\огонь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7812360" y="5301208"/>
            <a:ext cx="1114425" cy="142875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07040914"/>
      </p:ext>
    </p:extLst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1857364"/>
            <a:ext cx="4572000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defRPr/>
            </a:pPr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B0F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Monotype Corsiva" pitchFamily="66" charset="0"/>
              </a:rPr>
              <a:t>СПАСИБО </a:t>
            </a:r>
          </a:p>
          <a:p>
            <a:pPr algn="ctr">
              <a:defRPr/>
            </a:pPr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B0F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Monotype Corsiva" pitchFamily="66" charset="0"/>
              </a:rPr>
              <a:t>ЗА </a:t>
            </a:r>
          </a:p>
          <a:p>
            <a:pPr algn="ctr">
              <a:defRPr/>
            </a:pPr>
            <a:r>
              <a:rPr lang="ru-RU" sz="4800" b="1" dirty="0" smtClean="0">
                <a:ln w="31550" cmpd="sng">
                  <a:gradFill>
                    <a:gsLst>
                      <a:gs pos="25000">
                        <a:schemeClr val="accent1">
                          <a:shade val="25000"/>
                          <a:satMod val="190000"/>
                        </a:schemeClr>
                      </a:gs>
                      <a:gs pos="80000">
                        <a:schemeClr val="accent1">
                          <a:tint val="75000"/>
                          <a:satMod val="190000"/>
                        </a:schemeClr>
                      </a:gs>
                    </a:gsLst>
                    <a:lin ang="5400000"/>
                  </a:gradFill>
                  <a:prstDash val="solid"/>
                </a:ln>
                <a:solidFill>
                  <a:srgbClr val="00B0F0"/>
                </a:solidFill>
                <a:effectLst>
                  <a:outerShdw blurRad="41275" dist="12700" dir="12000000" algn="tl" rotWithShape="0">
                    <a:srgbClr val="000000">
                      <a:alpha val="40000"/>
                    </a:srgbClr>
                  </a:outerShdw>
                </a:effectLst>
                <a:latin typeface="Monotype Corsiva" pitchFamily="66" charset="0"/>
              </a:rPr>
              <a:t>ВНИМАНИЕ!</a:t>
            </a:r>
            <a:endParaRPr lang="ru-RU" sz="4800" b="1" dirty="0">
              <a:ln w="31550" cmpd="sng">
                <a:gradFill>
                  <a:gsLst>
                    <a:gs pos="25000">
                      <a:schemeClr val="accent1">
                        <a:shade val="25000"/>
                        <a:satMod val="190000"/>
                      </a:schemeClr>
                    </a:gs>
                    <a:gs pos="80000">
                      <a:schemeClr val="accent1">
                        <a:tint val="75000"/>
                        <a:satMod val="190000"/>
                      </a:schemeClr>
                    </a:gs>
                  </a:gsLst>
                  <a:lin ang="5400000"/>
                </a:gradFill>
                <a:prstDash val="solid"/>
              </a:ln>
              <a:solidFill>
                <a:srgbClr val="00B0F0"/>
              </a:solidFill>
              <a:effectLst>
                <a:outerShdw blurRad="41275" dist="12700" dir="12000000" algn="tl" rotWithShape="0">
                  <a:srgbClr val="000000">
                    <a:alpha val="40000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3" name="Picture 7" descr="C:\Documents and Settings\Дом\Мои документы\огонь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596336" y="5301208"/>
            <a:ext cx="1114425" cy="142875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задачи</a:t>
            </a:r>
            <a:endParaRPr lang="ru-RU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>
          <a:xfrm>
            <a:off x="683568" y="846138"/>
            <a:ext cx="7467600" cy="4873752"/>
          </a:xfrm>
        </p:spPr>
        <p:txBody>
          <a:bodyPr>
            <a:normAutofit/>
          </a:bodyPr>
          <a:lstStyle/>
          <a:p>
            <a:pPr algn="just"/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algn="just"/>
            <a:endParaRPr lang="ru-RU" sz="2000" dirty="0" smtClean="0">
              <a:latin typeface="Arial" pitchFamily="34" charset="0"/>
              <a:cs typeface="Arial" pitchFamily="34" charset="0"/>
            </a:endParaRPr>
          </a:p>
          <a:p>
            <a:pPr algn="just"/>
            <a:r>
              <a:rPr lang="ru-RU" sz="2000" dirty="0" smtClean="0">
                <a:latin typeface="Arial" pitchFamily="34" charset="0"/>
                <a:cs typeface="Arial" pitchFamily="34" charset="0"/>
              </a:rPr>
              <a:t>Предлагаемые занимательные материалы помогут в игровой форме закрепить с детьми основные знания о профессиях, о пожарной безопасности;</a:t>
            </a:r>
          </a:p>
          <a:p>
            <a:pPr algn="just"/>
            <a:r>
              <a:rPr lang="ru-RU" sz="2000" dirty="0" smtClean="0">
                <a:latin typeface="Arial" pitchFamily="34" charset="0"/>
                <a:cs typeface="Arial" pitchFamily="34" charset="0"/>
              </a:rPr>
              <a:t>правила поведения в экстренных ситуациях;</a:t>
            </a:r>
          </a:p>
          <a:p>
            <a:pPr algn="just"/>
            <a:r>
              <a:rPr lang="ru-RU" sz="2000" dirty="0" smtClean="0">
                <a:latin typeface="Arial" pitchFamily="34" charset="0"/>
                <a:cs typeface="Arial" pitchFamily="34" charset="0"/>
              </a:rPr>
              <a:t>научат ребят предвидеть опасность, быть бдительными.</a:t>
            </a:r>
          </a:p>
          <a:p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7" descr="C:\Documents and Settings\Дом\Мои документы\огонь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286512" y="4786322"/>
            <a:ext cx="1114425" cy="142875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       Кто работает с огнём</a:t>
            </a:r>
            <a:endParaRPr lang="ru-RU" sz="4000" b="1" dirty="0">
              <a:solidFill>
                <a:srgbClr val="C0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400" dirty="0" smtClean="0">
                <a:latin typeface="Arial" pitchFamily="34" charset="0"/>
                <a:cs typeface="Arial" pitchFamily="34" charset="0"/>
              </a:rPr>
              <a:t>Сталевар - одна из обрабатывающих профессий в мире. Задача сталевара - выплавка металлов  и переплавка полученных металлов в различные сплавы.</a:t>
            </a:r>
          </a:p>
          <a:p>
            <a:pPr>
              <a:buNone/>
            </a:pPr>
            <a:r>
              <a:rPr lang="ru-RU" sz="1400" dirty="0" smtClean="0">
                <a:latin typeface="Arial" pitchFamily="34" charset="0"/>
                <a:cs typeface="Arial" pitchFamily="34" charset="0"/>
              </a:rPr>
              <a:t>      Стоит отметить, что плавка невозможна без огня, а огонь не получить без дров - их сталевар также применяет в совокупности с рудой. Заготавливают дрова для сталеваров плотники.</a:t>
            </a:r>
          </a:p>
          <a:p>
            <a:pPr>
              <a:buNone/>
            </a:pPr>
            <a:endParaRPr lang="ru-RU" sz="1400" dirty="0" smtClean="0"/>
          </a:p>
          <a:p>
            <a:pPr>
              <a:buNone/>
            </a:pPr>
            <a:endParaRPr lang="ru-RU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4"/>
          </p:nvPr>
        </p:nvSpPr>
        <p:spPr/>
        <p:txBody>
          <a:bodyPr>
            <a:noAutofit/>
          </a:bodyPr>
          <a:lstStyle/>
          <a:p>
            <a:pPr>
              <a:buNone/>
            </a:pPr>
            <a:r>
              <a:rPr lang="ru-RU" sz="1300" dirty="0" smtClean="0">
                <a:latin typeface="Arial" pitchFamily="34" charset="0"/>
                <a:cs typeface="Arial" pitchFamily="34" charset="0"/>
              </a:rPr>
              <a:t>     Русская поговорка: “Кузнец – всем ремеслам отец”. </a:t>
            </a:r>
            <a:br>
              <a:rPr lang="ru-RU" sz="1300" dirty="0" smtClean="0">
                <a:latin typeface="Arial" pitchFamily="34" charset="0"/>
                <a:cs typeface="Arial" pitchFamily="34" charset="0"/>
              </a:rPr>
            </a:br>
            <a:r>
              <a:rPr lang="ru-RU" sz="1300" dirty="0" smtClean="0">
                <a:latin typeface="Arial" pitchFamily="34" charset="0"/>
                <a:cs typeface="Arial" pitchFamily="34" charset="0"/>
              </a:rPr>
              <a:t>Смысл ее очень прост: инструменты и материалы для многих ремесел делались в кузнице. Иголки, гвозди, молотки и топоры, ножи и крючки – все это делал кузнец. Работа кузнеца связана с огнем, поэтому кузнецы располагались у воды.</a:t>
            </a:r>
          </a:p>
          <a:p>
            <a:pPr>
              <a:buNone/>
            </a:pPr>
            <a:r>
              <a:rPr lang="ru-RU" sz="1300" dirty="0">
                <a:latin typeface="Arial" pitchFamily="34" charset="0"/>
                <a:cs typeface="Arial" pitchFamily="34" charset="0"/>
              </a:rPr>
              <a:t> </a:t>
            </a:r>
            <a:r>
              <a:rPr lang="ru-RU" sz="1300" dirty="0" smtClean="0">
                <a:latin typeface="Arial" pitchFamily="34" charset="0"/>
                <a:cs typeface="Arial" pitchFamily="34" charset="0"/>
              </a:rPr>
              <a:t>     Работа этого мастера высоко ценилась. Были разные специалисты. Один ковал подковы, другой – мечи, третий – доспехи, четвертый – узорные решетки для оград. А были еще </a:t>
            </a:r>
            <a:r>
              <a:rPr lang="ru-RU" sz="1300" dirty="0" err="1" smtClean="0">
                <a:latin typeface="Arial" pitchFamily="34" charset="0"/>
                <a:cs typeface="Arial" pitchFamily="34" charset="0"/>
              </a:rPr>
              <a:t>златокузнецы</a:t>
            </a:r>
            <a:r>
              <a:rPr lang="ru-RU" sz="1300" dirty="0" smtClean="0">
                <a:latin typeface="Arial" pitchFamily="34" charset="0"/>
                <a:cs typeface="Arial" pitchFamily="34" charset="0"/>
              </a:rPr>
              <a:t>, они работали с драгоценными металлами, золотом и серебром. Сейчас настоящих кузнецов, которые руками изготавливают изделия – очень мало. Теперь металл куют машины. </a:t>
            </a:r>
          </a:p>
          <a:p>
            <a:endParaRPr lang="ru-RU" sz="13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pPr algn="ctr"/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Сталевар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Кузнец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14282" y="714356"/>
            <a:ext cx="1428760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8" name="Picture 4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123728" y="5301208"/>
            <a:ext cx="2464271" cy="14080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Кто работает с огнём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2"/>
          </p:nvPr>
        </p:nvSpPr>
        <p:spPr/>
        <p:txBody>
          <a:bodyPr>
            <a:normAutofit/>
          </a:bodyPr>
          <a:lstStyle/>
          <a:p>
            <a:r>
              <a:rPr lang="ru-RU" sz="1400" dirty="0" smtClean="0">
                <a:latin typeface="Arial" pitchFamily="34" charset="0"/>
                <a:cs typeface="Arial" pitchFamily="34" charset="0"/>
              </a:rPr>
              <a:t>Профессия повара - одна из древнейших в мире, сложно даже представить, с каких времен она существует. В далеком каменно веке, когда племя уходило на охоту в большой пещере оставался человек, который поддерживал огонь и готовил пищу.  Повар, готовит на огне очень вкусный шашлык и другие </a:t>
            </a:r>
            <a:r>
              <a:rPr lang="ru-RU" sz="1400" dirty="0" err="1" smtClean="0">
                <a:latin typeface="Arial" pitchFamily="34" charset="0"/>
                <a:cs typeface="Arial" pitchFamily="34" charset="0"/>
              </a:rPr>
              <a:t>вкусняшки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.</a:t>
            </a:r>
            <a:endParaRPr lang="ru-RU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4"/>
          </p:nvPr>
        </p:nvSpPr>
        <p:spPr/>
        <p:txBody>
          <a:bodyPr>
            <a:noAutofit/>
          </a:bodyPr>
          <a:lstStyle/>
          <a:p>
            <a:r>
              <a:rPr lang="ru-RU" sz="1400" dirty="0" smtClean="0">
                <a:latin typeface="Arial" pitchFamily="34" charset="0"/>
                <a:cs typeface="Arial" pitchFamily="34" charset="0"/>
              </a:rPr>
              <a:t>Профессия "пекарь" — очень древняя. Хлеб пришел к нам из глубины веков. Сначала люди употребляли зерна диких злаков в сыром виде, затем человек научился растирать зерна и смешивать их с водой — этот момент считается первым открытием хлеба. Второе открытие хлеба связано с изобретением ручных мельниц. Из густой зерновой каши люди лепили лепешки и пекли их на раскаленных камнях. Окончательное, третье открытие хлеба связано с использованием огня. А первыми пекарями можно считать всех древних египетских женщин — "хранительниц огня".</a:t>
            </a:r>
          </a:p>
          <a:p>
            <a:endParaRPr lang="ru-RU" sz="14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pPr algn="ctr"/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Повар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Пекарь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16" name="Picture 3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57158" y="4429132"/>
            <a:ext cx="1663700" cy="203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8" name="Picture 6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2786050" y="4500570"/>
            <a:ext cx="1809752" cy="2000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Кто работает с огнём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2"/>
          </p:nvPr>
        </p:nvSpPr>
        <p:spPr/>
        <p:txBody>
          <a:bodyPr>
            <a:normAutofit fontScale="70000" lnSpcReduction="20000"/>
          </a:bodyPr>
          <a:lstStyle/>
          <a:p>
            <a:endParaRPr lang="ru-RU" dirty="0" smtClean="0">
              <a:latin typeface="Arial" pitchFamily="34" charset="0"/>
              <a:cs typeface="Arial" pitchFamily="34" charset="0"/>
            </a:endParaRPr>
          </a:p>
          <a:p>
            <a:pPr>
              <a:buNone/>
            </a:pPr>
            <a:r>
              <a:rPr lang="ru-RU" sz="2000" dirty="0" smtClean="0">
                <a:latin typeface="Arial" pitchFamily="34" charset="0"/>
                <a:cs typeface="Arial" pitchFamily="34" charset="0"/>
              </a:rPr>
              <a:t>      Факир — фокусник.</a:t>
            </a:r>
            <a:br>
              <a:rPr lang="ru-RU" sz="2000" dirty="0" smtClean="0">
                <a:latin typeface="Arial" pitchFamily="34" charset="0"/>
                <a:cs typeface="Arial" pitchFamily="34" charset="0"/>
              </a:rPr>
            </a:br>
            <a:r>
              <a:rPr lang="ru-RU" sz="2000" dirty="0" smtClean="0">
                <a:latin typeface="Arial" pitchFamily="34" charset="0"/>
                <a:cs typeface="Arial" pitchFamily="34" charset="0"/>
              </a:rPr>
              <a:t>Это артисты-любители, работающие с различными огненными и пиротехническими инструментам и. Этот аттракцион, как утверждают его исполнители, не требует особых навыков, но считается самым опасным аттракционом, связанным с огнём. Очень важным для выполнения этих трюков является направление ветра. Огненные факиры вообще боятся выполнять трюки при ветре, т.к. внезапная перемена ветра может направить огонь обратно в сторону «</a:t>
            </a:r>
            <a:r>
              <a:rPr lang="ru-RU" sz="2000" dirty="0" err="1" smtClean="0">
                <a:latin typeface="Arial" pitchFamily="34" charset="0"/>
                <a:cs typeface="Arial" pitchFamily="34" charset="0"/>
              </a:rPr>
              <a:t>выдыхателя</a:t>
            </a:r>
            <a:r>
              <a:rPr lang="ru-RU" sz="2000" dirty="0" smtClean="0">
                <a:latin typeface="Arial" pitchFamily="34" charset="0"/>
                <a:cs typeface="Arial" pitchFamily="34" charset="0"/>
              </a:rPr>
              <a:t> огня» и обжечь его. Поэтому выполнение этого трюка на движущемся колесе представляется уж очень опасным.</a:t>
            </a:r>
            <a:endParaRPr lang="ru-RU" sz="2000" dirty="0">
              <a:latin typeface="Arial" pitchFamily="34" charset="0"/>
              <a:cs typeface="Arial" pitchFamily="34" charset="0"/>
            </a:endParaRPr>
          </a:p>
        </p:txBody>
      </p:sp>
      <p:sp>
        <p:nvSpPr>
          <p:cNvPr id="4" name="Содержимое 3"/>
          <p:cNvSpPr>
            <a:spLocks noGrp="1"/>
          </p:cNvSpPr>
          <p:nvPr>
            <p:ph sz="quarter" idx="4"/>
          </p:nvPr>
        </p:nvSpPr>
        <p:spPr>
          <a:xfrm>
            <a:off x="4286248" y="2357430"/>
            <a:ext cx="3657600" cy="3886200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sz="1500" dirty="0" smtClean="0"/>
              <a:t>      </a:t>
            </a:r>
            <a:r>
              <a:rPr lang="ru-RU" sz="1400" dirty="0" smtClean="0">
                <a:latin typeface="Arial" pitchFamily="34" charset="0"/>
                <a:cs typeface="Arial" pitchFamily="34" charset="0"/>
              </a:rPr>
              <a:t>Сварщик занимается свариванием элементов металлоконструкций, трубопроводов, деталей машин и механизмов с помощью сварочного аппарата.</a:t>
            </a:r>
          </a:p>
          <a:p>
            <a:pPr>
              <a:buNone/>
            </a:pP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1"/>
          </p:nvPr>
        </p:nvSpPr>
        <p:spPr/>
        <p:txBody>
          <a:bodyPr/>
          <a:lstStyle/>
          <a:p>
            <a:pPr algn="ctr"/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Факир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6" name="Текст 5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pPr algn="ctr"/>
            <a:r>
              <a:rPr lang="ru-RU" sz="2800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Сварщик</a:t>
            </a:r>
            <a:endParaRPr lang="ru-RU" sz="2800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pic>
        <p:nvPicPr>
          <p:cNvPr id="10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500826" y="3286124"/>
            <a:ext cx="2238380" cy="21431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pic>
        <p:nvPicPr>
          <p:cNvPr id="1029" name="Picture 5" descr="C:\Documents and Settings\Дом\Мои документы\i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000496" y="4929198"/>
            <a:ext cx="2714644" cy="178595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C0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Кто работает с огнём</a:t>
            </a:r>
            <a:endParaRPr lang="ru-RU" sz="4000" dirty="0"/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>
            <a:normAutofit lnSpcReduction="10000"/>
          </a:bodyPr>
          <a:lstStyle/>
          <a:p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pPr algn="ctr">
              <a:buNone/>
            </a:pPr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  <a:cs typeface="Arial" pitchFamily="34" charset="0"/>
              </a:rPr>
              <a:t>Пожарный</a:t>
            </a:r>
          </a:p>
          <a:p>
            <a:endParaRPr lang="ru-RU" sz="1400" dirty="0" smtClean="0">
              <a:latin typeface="Arial" pitchFamily="34" charset="0"/>
              <a:cs typeface="Arial" pitchFamily="34" charset="0"/>
            </a:endParaRPr>
          </a:p>
          <a:p>
            <a:r>
              <a:rPr lang="ru-RU" sz="1400" dirty="0" smtClean="0">
                <a:latin typeface="Arial" pitchFamily="34" charset="0"/>
                <a:cs typeface="Arial" pitchFamily="34" charset="0"/>
              </a:rPr>
              <a:t>Потушить костёр или даже загоревшееся полотенце на кухне может любой из нас. Но когда случается беда – настоящий пожар, кто поможет? Конечно же, пожарные. Только они могут быстро и правильно потушить пожар! А ты помнишь, по какому телефону нужно звонить при пожаре? Правильно, 01.</a:t>
            </a:r>
          </a:p>
          <a:p>
            <a:r>
              <a:rPr lang="ru-RU" sz="1400" dirty="0" smtClean="0">
                <a:latin typeface="Arial" pitchFamily="34" charset="0"/>
                <a:cs typeface="Arial" pitchFamily="34" charset="0"/>
              </a:rPr>
              <a:t>У пожарных есть специальные машины, они снабжены цистерной с водой, баком со специальной пеной, длинными шлангами – рукавами, складной лестницей. Ещё у пожарной машины есть сирена. А для чего же она нужна? </a:t>
            </a:r>
            <a:br>
              <a:rPr lang="ru-RU" sz="1400" dirty="0" smtClean="0">
                <a:latin typeface="Arial" pitchFamily="34" charset="0"/>
                <a:cs typeface="Arial" pitchFamily="34" charset="0"/>
              </a:rPr>
            </a:br>
            <a:r>
              <a:rPr lang="ru-RU" sz="1400" dirty="0" smtClean="0">
                <a:latin typeface="Arial" pitchFamily="34" charset="0"/>
                <a:cs typeface="Arial" pitchFamily="34" charset="0"/>
              </a:rPr>
              <a:t>Когда они мчатся по улицам, то все другие машины уступают им дорогу, заслышав громкий звук пожарной сирены. </a:t>
            </a:r>
            <a:br>
              <a:rPr lang="ru-RU" sz="1400" dirty="0" smtClean="0">
                <a:latin typeface="Arial" pitchFamily="34" charset="0"/>
                <a:cs typeface="Arial" pitchFamily="34" charset="0"/>
              </a:rPr>
            </a:br>
            <a:r>
              <a:rPr lang="ru-RU" sz="1400" dirty="0" smtClean="0">
                <a:latin typeface="Arial" pitchFamily="34" charset="0"/>
                <a:cs typeface="Arial" pitchFamily="34" charset="0"/>
              </a:rPr>
              <a:t>Когда машина вместе с бригадой пожарных приезжает на пожар, пожарные оценивают сложность пожара, и, при необходимости, вызывают ещё несколько машин с пожарными и приступают к тушению. </a:t>
            </a:r>
            <a:br>
              <a:rPr lang="ru-RU" sz="1400" dirty="0" smtClean="0">
                <a:latin typeface="Arial" pitchFamily="34" charset="0"/>
                <a:cs typeface="Arial" pitchFamily="34" charset="0"/>
              </a:rPr>
            </a:br>
            <a:r>
              <a:rPr lang="ru-RU" sz="1400" dirty="0" smtClean="0">
                <a:latin typeface="Arial" pitchFamily="34" charset="0"/>
                <a:cs typeface="Arial" pitchFamily="34" charset="0"/>
              </a:rPr>
              <a:t>Чем же пожарные тушат огонь? </a:t>
            </a:r>
            <a:br>
              <a:rPr lang="ru-RU" sz="1400" dirty="0" smtClean="0">
                <a:latin typeface="Arial" pitchFamily="34" charset="0"/>
                <a:cs typeface="Arial" pitchFamily="34" charset="0"/>
              </a:rPr>
            </a:br>
            <a:r>
              <a:rPr lang="ru-RU" sz="1400" dirty="0" smtClean="0">
                <a:latin typeface="Arial" pitchFamily="34" charset="0"/>
                <a:cs typeface="Arial" pitchFamily="34" charset="0"/>
              </a:rPr>
              <a:t>Заливают водой из специальных шлангов-рукавов. Воду в шланги накачивает насос, который пожарные привозят на пожарной машине. Кроме того, пожар тушат специальной пеной, содержащейся в огнетушителях. Пожарные бесстрашно пробираются в горящие здания, спасают людей. Помогает им высокая складная лестница, по которой они проникают внутрь горящего дома через окна и балконы. </a:t>
            </a:r>
          </a:p>
          <a:p>
            <a:endParaRPr lang="ru-RU" sz="1400" dirty="0"/>
          </a:p>
        </p:txBody>
      </p:sp>
      <p:pic>
        <p:nvPicPr>
          <p:cNvPr id="4" name="Picture 7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786446" y="428604"/>
            <a:ext cx="2667008" cy="20002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Рисунок 2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29721978"/>
      </p:ext>
    </p:extLst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pPr algn="ctr"/>
            <a:r>
              <a:rPr lang="ru-RU" sz="40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Monotype Corsiva" pitchFamily="66" charset="0"/>
              </a:rPr>
              <a:t>Огонь друг или враг?</a:t>
            </a:r>
            <a:endParaRPr lang="ru-RU" sz="40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Monotype Corsiva" pitchFamily="66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sz="quarter" idx="1"/>
          </p:nvPr>
        </p:nvSpPr>
        <p:spPr/>
        <p:txBody>
          <a:bodyPr/>
          <a:lstStyle/>
          <a:p>
            <a:r>
              <a:rPr lang="ru-RU" sz="1600" dirty="0" smtClean="0">
                <a:latin typeface="Arial" pitchFamily="34" charset="0"/>
                <a:cs typeface="Arial" pitchFamily="34" charset="0"/>
              </a:rPr>
              <a:t>Не шутите с огнём!</a:t>
            </a:r>
            <a:br>
              <a:rPr lang="ru-RU" sz="1600" dirty="0" smtClean="0">
                <a:latin typeface="Arial" pitchFamily="34" charset="0"/>
                <a:cs typeface="Arial" pitchFamily="34" charset="0"/>
              </a:rPr>
            </a:br>
            <a:r>
              <a:rPr lang="ru-RU" sz="1600" dirty="0" smtClean="0">
                <a:latin typeface="Arial" pitchFamily="34" charset="0"/>
                <a:cs typeface="Arial" pitchFamily="34" charset="0"/>
              </a:rPr>
              <a:t>Я - огонь! Я – друг ребят.</a:t>
            </a:r>
            <a:br>
              <a:rPr lang="ru-RU" sz="1600" dirty="0" smtClean="0">
                <a:latin typeface="Arial" pitchFamily="34" charset="0"/>
                <a:cs typeface="Arial" pitchFamily="34" charset="0"/>
              </a:rPr>
            </a:br>
            <a:r>
              <a:rPr lang="ru-RU" sz="1600" dirty="0" smtClean="0">
                <a:latin typeface="Arial" pitchFamily="34" charset="0"/>
                <a:cs typeface="Arial" pitchFamily="34" charset="0"/>
              </a:rPr>
              <a:t>Но когда со мной шалят,</a:t>
            </a:r>
            <a:br>
              <a:rPr lang="ru-RU" sz="1600" dirty="0" smtClean="0">
                <a:latin typeface="Arial" pitchFamily="34" charset="0"/>
                <a:cs typeface="Arial" pitchFamily="34" charset="0"/>
              </a:rPr>
            </a:br>
            <a:r>
              <a:rPr lang="ru-RU" sz="1600" dirty="0" smtClean="0">
                <a:latin typeface="Arial" pitchFamily="34" charset="0"/>
                <a:cs typeface="Arial" pitchFamily="34" charset="0"/>
              </a:rPr>
              <a:t>Становлюсь тогда врагом,</a:t>
            </a:r>
            <a:br>
              <a:rPr lang="ru-RU" sz="1600" dirty="0" smtClean="0">
                <a:latin typeface="Arial" pitchFamily="34" charset="0"/>
                <a:cs typeface="Arial" pitchFamily="34" charset="0"/>
              </a:rPr>
            </a:br>
            <a:r>
              <a:rPr lang="ru-RU" sz="1600" dirty="0" smtClean="0">
                <a:latin typeface="Arial" pitchFamily="34" charset="0"/>
                <a:cs typeface="Arial" pitchFamily="34" charset="0"/>
              </a:rPr>
              <a:t>И сжигаю все кругом!</a:t>
            </a:r>
          </a:p>
          <a:p>
            <a:endParaRPr lang="ru-RU" sz="1600" dirty="0" smtClean="0">
              <a:latin typeface="Arial" pitchFamily="34" charset="0"/>
              <a:cs typeface="Arial" pitchFamily="34" charset="0"/>
            </a:endParaRP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Wingdings" pitchFamily="2" charset="2"/>
              <a:buNone/>
              <a:defRPr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     Не шути дружок, с огнём,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Wingdings" pitchFamily="2" charset="2"/>
              <a:buNone/>
              <a:defRPr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     Чтобы не жалеть потом.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Wingdings" pitchFamily="2" charset="2"/>
              <a:buNone/>
              <a:defRPr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Будьте с огнём осторожны, дети,</a:t>
            </a:r>
          </a:p>
          <a:p>
            <a:pPr marL="342900" indent="-342900">
              <a:lnSpc>
                <a:spcPct val="90000"/>
              </a:lnSpc>
              <a:spcBef>
                <a:spcPct val="20000"/>
              </a:spcBef>
              <a:buClr>
                <a:schemeClr val="accent1"/>
              </a:buClr>
              <a:buSzPct val="80000"/>
              <a:buFont typeface="Wingdings" pitchFamily="2" charset="2"/>
              <a:buNone/>
              <a:defRPr/>
            </a:pPr>
            <a:r>
              <a:rPr lang="ru-RU" sz="1600" dirty="0" smtClean="0">
                <a:latin typeface="Arial" pitchFamily="34" charset="0"/>
                <a:cs typeface="Arial" pitchFamily="34" charset="0"/>
              </a:rPr>
              <a:t>Твёрдо запомните правила эти.</a:t>
            </a:r>
          </a:p>
          <a:p>
            <a:pPr>
              <a:buNone/>
            </a:pPr>
            <a:endParaRPr lang="ru-RU" sz="1600" dirty="0" smtClean="0">
              <a:latin typeface="Arial" pitchFamily="34" charset="0"/>
              <a:cs typeface="Arial" pitchFamily="34" charset="0"/>
            </a:endParaRPr>
          </a:p>
        </p:txBody>
      </p:sp>
      <p:pic>
        <p:nvPicPr>
          <p:cNvPr id="4" name="Picture 6" descr="C:\Documents and Settings\Дом\Мои документы\8.jpg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3714744" y="3071810"/>
            <a:ext cx="4071966" cy="2928958"/>
          </a:xfrm>
          <a:prstGeom prst="rect">
            <a:avLst/>
          </a:prstGeom>
          <a:noFill/>
        </p:spPr>
      </p:pic>
      <p:pic>
        <p:nvPicPr>
          <p:cNvPr id="5" name="Picture 7" descr="C:\Documents and Settings\Дом\Мои документы\огонь.jpg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6786578" y="500042"/>
            <a:ext cx="1114425" cy="1428750"/>
          </a:xfrm>
          <a:prstGeom prst="rect">
            <a:avLst/>
          </a:prstGeom>
          <a:noFill/>
        </p:spPr>
      </p:pic>
    </p:spTree>
  </p:cSld>
  <p:clrMapOvr>
    <a:masterClrMapping/>
  </p:clrMapOvr>
  <p:transition spd="med">
    <p:wheel spokes="3"/>
  </p:transition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456</TotalTime>
  <Words>804</Words>
  <Application>Microsoft Office PowerPoint</Application>
  <PresentationFormat>Экран (4:3)</PresentationFormat>
  <Paragraphs>145</Paragraphs>
  <Slides>27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5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27</vt:i4>
      </vt:variant>
    </vt:vector>
  </HeadingPairs>
  <TitlesOfParts>
    <vt:vector size="33" baseType="lpstr">
      <vt:lpstr>Arial</vt:lpstr>
      <vt:lpstr>Century Schoolbook</vt:lpstr>
      <vt:lpstr>Monotype Corsiva</vt:lpstr>
      <vt:lpstr>Wingdings</vt:lpstr>
      <vt:lpstr>Wingdings 2</vt:lpstr>
      <vt:lpstr>Эркер</vt:lpstr>
      <vt:lpstr>Огонь друг или враг?</vt:lpstr>
      <vt:lpstr>Цель</vt:lpstr>
      <vt:lpstr>задачи</vt:lpstr>
      <vt:lpstr>       Кто работает с огнём</vt:lpstr>
      <vt:lpstr>Кто работает с огнём</vt:lpstr>
      <vt:lpstr>Кто работает с огнём</vt:lpstr>
      <vt:lpstr>Кто работает с огнём</vt:lpstr>
      <vt:lpstr>Презентация PowerPoint</vt:lpstr>
      <vt:lpstr>Огонь друг или враг?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Загадки</vt:lpstr>
      <vt:lpstr>Загадки</vt:lpstr>
      <vt:lpstr>Поиграем?</vt:lpstr>
      <vt:lpstr>Презентация PowerPoint</vt:lpstr>
      <vt:lpstr>Презентация PowerPoint</vt:lpstr>
      <vt:lpstr>Доскажи      словечко</vt:lpstr>
      <vt:lpstr>Доскажи       словечко</vt:lpstr>
      <vt:lpstr>Презентация PowerPoint</vt:lpstr>
      <vt:lpstr>Презентация PowerPoint</vt:lpstr>
      <vt:lpstr>Презентация PowerPoint</vt:lpstr>
    </vt:vector>
  </TitlesOfParts>
  <Company>-=-=-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=-=</dc:creator>
  <cp:lastModifiedBy>Евгений</cp:lastModifiedBy>
  <cp:revision>58</cp:revision>
  <dcterms:created xsi:type="dcterms:W3CDTF">2004-12-31T23:21:16Z</dcterms:created>
  <dcterms:modified xsi:type="dcterms:W3CDTF">2019-05-06T14:27:02Z</dcterms:modified>
</cp:coreProperties>
</file>